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8"/>
  </p:notesMasterIdLst>
  <p:handoutMasterIdLst>
    <p:handoutMasterId r:id="rId29"/>
  </p:handoutMasterIdLst>
  <p:sldIdLst>
    <p:sldId id="258" r:id="rId3"/>
    <p:sldId id="396" r:id="rId4"/>
    <p:sldId id="401" r:id="rId5"/>
    <p:sldId id="381" r:id="rId6"/>
    <p:sldId id="382" r:id="rId7"/>
    <p:sldId id="384" r:id="rId8"/>
    <p:sldId id="385" r:id="rId9"/>
    <p:sldId id="391" r:id="rId10"/>
    <p:sldId id="393" r:id="rId11"/>
    <p:sldId id="387" r:id="rId12"/>
    <p:sldId id="394" r:id="rId13"/>
    <p:sldId id="388" r:id="rId14"/>
    <p:sldId id="395" r:id="rId15"/>
    <p:sldId id="402" r:id="rId16"/>
    <p:sldId id="404" r:id="rId17"/>
    <p:sldId id="403" r:id="rId18"/>
    <p:sldId id="389" r:id="rId19"/>
    <p:sldId id="405" r:id="rId20"/>
    <p:sldId id="406" r:id="rId21"/>
    <p:sldId id="390" r:id="rId22"/>
    <p:sldId id="397" r:id="rId23"/>
    <p:sldId id="398" r:id="rId24"/>
    <p:sldId id="399" r:id="rId25"/>
    <p:sldId id="400" r:id="rId26"/>
    <p:sldId id="37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77553" autoAdjust="0"/>
  </p:normalViewPr>
  <p:slideViewPr>
    <p:cSldViewPr snapToGrid="0">
      <p:cViewPr varScale="1">
        <p:scale>
          <a:sx n="61" d="100"/>
          <a:sy n="61" d="100"/>
        </p:scale>
        <p:origin x="1512" y="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278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Timeline Of Automative OEM Paint Evolution </a:t>
            </a:r>
          </a:p>
        </c:rich>
      </c:tx>
      <c:layout>
        <c:manualLayout>
          <c:xMode val="edge"/>
          <c:yMode val="edge"/>
          <c:x val="0.20454448628704019"/>
          <c:y val="0.301641821235267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338164251207729E-2"/>
          <c:y val="0.10877875508660088"/>
          <c:w val="0.95140096618357484"/>
          <c:h val="0.83820146142821461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Sheet1!$A$1:$A$8</c:f>
              <c:numCache>
                <c:formatCode>General</c:formatCode>
                <c:ptCount val="8"/>
                <c:pt idx="0">
                  <c:v>1910</c:v>
                </c:pt>
                <c:pt idx="1">
                  <c:v>1925</c:v>
                </c:pt>
                <c:pt idx="2">
                  <c:v>1940</c:v>
                </c:pt>
                <c:pt idx="3">
                  <c:v>1960</c:v>
                </c:pt>
                <c:pt idx="4">
                  <c:v>1975</c:v>
                </c:pt>
                <c:pt idx="5">
                  <c:v>1980</c:v>
                </c:pt>
                <c:pt idx="6">
                  <c:v>2010</c:v>
                </c:pt>
                <c:pt idx="7">
                  <c:v>2025</c:v>
                </c:pt>
              </c:numCache>
            </c:numRef>
          </c:xVal>
          <c:yVal>
            <c:numRef>
              <c:f>Sheet1!$B$1:$B$8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DD5-4AFC-834C-1A929C713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7614943"/>
        <c:axId val="797617343"/>
      </c:scatterChart>
      <c:valAx>
        <c:axId val="797614943"/>
        <c:scaling>
          <c:orientation val="minMax"/>
          <c:max val="2025"/>
          <c:min val="1900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60325" cap="flat" cmpd="sng" algn="ctr">
            <a:solidFill>
              <a:schemeClr val="tx2"/>
            </a:solidFill>
            <a:round/>
            <a:headEnd w="lg" len="lg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7617343"/>
        <c:crosses val="autoZero"/>
        <c:crossBetween val="midCat"/>
      </c:valAx>
      <c:valAx>
        <c:axId val="7976173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97614943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EBDA6D-DC69-4DCE-BAF7-6763517D3376}" type="datetimeFigureOut">
              <a:rPr lang="en-US"/>
              <a:pPr/>
              <a:t>10/7/2025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77E94-A6AB-4E02-8E43-E89F9CF4757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42583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7F6C43-988E-4257-9A1C-C162EF036D58}" type="datetimeFigureOut">
              <a:rPr lang="en-US"/>
              <a:pPr/>
              <a:t>10/7/2025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491D0-8E1B-49C7-849B-A28568D9449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26325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15A5F-B925-36F5-6D5E-B17F001675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19522D-8B3B-E199-7624-035F6D2282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7D755A-8774-E126-A7BF-C3751BD378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FF0AA4-1F25-5125-2583-7CCF4A608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315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D8CEF-69B5-1CE3-8FF0-117AF0607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58641A-CB8E-D443-8E57-2EAAC31802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07958-FD13-7DCE-2A4B-C680362DD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b="1" dirty="0"/>
              <a:t>وان </a:t>
            </a:r>
            <a:r>
              <a:rPr lang="en-US" b="1" dirty="0"/>
              <a:t>ED</a:t>
            </a:r>
            <a:r>
              <a:rPr lang="fa-IR" b="1" dirty="0"/>
              <a:t> دما 28.5-31، با افزایش دما، ضخامت زیاد</a:t>
            </a:r>
          </a:p>
          <a:p>
            <a:pPr algn="r" rtl="1"/>
            <a:r>
              <a:rPr lang="fa-IR" b="1" dirty="0"/>
              <a:t>140-150 پخت میشود</a:t>
            </a:r>
          </a:p>
          <a:p>
            <a:pPr algn="r" rtl="1"/>
            <a:r>
              <a:rPr lang="fa-IR" b="1" dirty="0"/>
              <a:t>رزین اپوکسی آمین بلاک شده</a:t>
            </a:r>
          </a:p>
          <a:p>
            <a:pPr algn="r" rtl="1"/>
            <a:r>
              <a:rPr lang="fa-IR" b="1" dirty="0"/>
              <a:t>جریان </a:t>
            </a:r>
            <a:r>
              <a:rPr lang="en-US" b="1" dirty="0"/>
              <a:t>DC</a:t>
            </a:r>
            <a:r>
              <a:rPr lang="fa-IR" b="1" dirty="0"/>
              <a:t>: 200-300 ولت، افزایش ولتاژ، افزایش ضخامت</a:t>
            </a:r>
          </a:p>
          <a:p>
            <a:pPr algn="r" rtl="1"/>
            <a:r>
              <a:rPr lang="fa-IR" b="1" dirty="0"/>
              <a:t>مقاومت به خوردگی، هزینه عملیاتی پایین، سرعت تولید بالا</a:t>
            </a:r>
          </a:p>
          <a:p>
            <a:pPr algn="r" rtl="1"/>
            <a:r>
              <a:rPr lang="fa-IR" b="1" dirty="0"/>
              <a:t>شست شو آب و بوتیل گلایکول و مقدار کمی پروپیل گلایکول</a:t>
            </a:r>
          </a:p>
          <a:p>
            <a:pPr algn="r" rtl="1"/>
            <a:r>
              <a:rPr lang="fa-IR" b="1" dirty="0"/>
              <a:t>اجزا اصلی: رزین اپوکسی آمین بلاک شده 40%، پیگمنت 10%، آب 50%، آب به سازگاری این دو کمک میکند</a:t>
            </a:r>
          </a:p>
          <a:p>
            <a:pPr algn="r" rtl="1"/>
            <a:r>
              <a:rPr lang="fa-IR" b="1" dirty="0"/>
              <a:t>رسانایی وظیفه رزین است</a:t>
            </a:r>
          </a:p>
          <a:p>
            <a:pPr algn="r" rtl="1"/>
            <a:endParaRPr lang="fa-IR" b="1" dirty="0"/>
          </a:p>
          <a:p>
            <a:pPr algn="r" rtl="1"/>
            <a:endParaRPr lang="fa-IR" b="1" dirty="0"/>
          </a:p>
          <a:p>
            <a:pPr algn="r" rtl="1"/>
            <a:endParaRPr lang="ar-SA" b="1" dirty="0"/>
          </a:p>
          <a:p>
            <a:pPr algn="r" rtl="1"/>
            <a:endParaRPr lang="ar-SA" b="1" dirty="0"/>
          </a:p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B70516-C341-47BA-8152-77F58E2F41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39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989C6-D59B-A9D0-48AF-D70BF50EB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034285-6A92-D1F5-A7F2-0C74D1248B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E410DF-6EB6-A6A6-3A5A-2225F94929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DDE7B-B26B-A6A5-1751-75F4D7599C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468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CAC97-8AA1-F93E-DFB7-B8D6B70A35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E1530D-3A73-5846-A728-0CBD411DF6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211E0F-7CD7-6744-D21A-908250B644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44FE2A-EC53-11CA-91CB-9557347628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3658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7133E8-83CA-1753-CA06-1C79385E0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7DD58E-BCE8-7F6A-A38A-08A3B00068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CF2390-4E0D-116F-BDB1-E253686A1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86F94-2CAF-59C6-AA01-519D53A47CB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748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67646-7397-63A7-B617-799351508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98CB44-7D39-2B57-E4DE-4285D809A7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004952D-BB2F-7475-F235-C57CFB516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AC2084-6387-3DCC-3C7D-884E246356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3834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B38FC-00A1-8E76-0EE3-B0019EB4C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AFC798-79A3-DB00-4A3C-CF4E41CEAF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49D4F3-53E8-A6C0-5216-6CE1FB8107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4F5F6-EFD0-B3BB-B8E4-7752AD2E4D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008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14943-4A88-F0C5-725A-551EAFA0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717239-F9C8-2EE8-F7C6-B2C8876BBA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D41E07C-CC09-B09D-B142-E3E7855827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C05069-85AA-9C0C-F236-E43FCFAAF8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610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DAE91A-2449-30D4-EFEA-80CA90B1C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4E8D65-EA14-1C11-9846-6E42B5EC0C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5C2666-D47D-6D48-C0D4-C191F39626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b="1" dirty="0"/>
              <a:t>ذرات آلومینیوم</a:t>
            </a:r>
            <a:r>
              <a:rPr lang="ar-SA" dirty="0"/>
              <a:t> در پوشش پایه آبی باید </a:t>
            </a:r>
            <a:r>
              <a:rPr lang="ar-SA" b="1" dirty="0"/>
              <a:t>پسیو شوند</a:t>
            </a:r>
            <a:r>
              <a:rPr lang="ar-SA" dirty="0"/>
              <a:t> تا با آب واکنش ندهند و هیدروژن تولید نکنند.</a:t>
            </a:r>
          </a:p>
          <a:p>
            <a:pPr lvl="1" algn="r" rtl="1"/>
            <a:r>
              <a:rPr lang="ar-SA" dirty="0"/>
              <a:t>درمان با کروم: پایداری بالا</a:t>
            </a:r>
          </a:p>
          <a:p>
            <a:pPr lvl="1" algn="r" rtl="1"/>
            <a:r>
              <a:rPr lang="ar-SA" dirty="0"/>
              <a:t>درمان با سیلیکا: حفاظت پایدار از هیدرولیز</a:t>
            </a:r>
          </a:p>
          <a:p>
            <a:pPr lvl="1" algn="r" rtl="1"/>
            <a:r>
              <a:rPr lang="ar-SA" dirty="0"/>
              <a:t>ارگانوفسفات‌ها: استفاده در خمیر آلومینیوم یا اضافه‌شده در تولید رنگ؛ پایداری کمتر اما برای خودرو کافی است (~۳ ماه).</a:t>
            </a:r>
          </a:p>
          <a:p>
            <a:pPr algn="r" rtl="1"/>
            <a:r>
              <a:rPr lang="ar-SA" dirty="0"/>
              <a:t>ظاهر متالیک به </a:t>
            </a:r>
            <a:r>
              <a:rPr lang="ar-SA" b="1" dirty="0"/>
              <a:t>جهت‌گیری فلیک‌های فلزی، شکل ذرات، شفافیت ماتریس بایندر و حضور سایر رنگدانه‌ها</a:t>
            </a:r>
            <a:r>
              <a:rPr lang="ar-SA" dirty="0"/>
              <a:t> وابسته است. فلیک‌های ناهماهنگ باعث کاهش کیفیت سطح و افزایش بافت کوتاه‌موج یا مه‌زدگی می‌شوند.</a:t>
            </a:r>
            <a:endParaRPr lang="fa-IR" dirty="0"/>
          </a:p>
          <a:p>
            <a:pPr algn="r" rtl="1"/>
            <a:r>
              <a:rPr lang="ar-SA" b="1" dirty="0"/>
              <a:t>پیگمنت‌های اثرگذار (</a:t>
            </a:r>
            <a:r>
              <a:rPr lang="en-US" b="1" dirty="0"/>
              <a:t>Effect Pigments)</a:t>
            </a:r>
          </a:p>
          <a:p>
            <a:pPr algn="r" rtl="1"/>
            <a:r>
              <a:rPr lang="ar-SA" dirty="0"/>
              <a:t>پیگمنت‌های اثرگذار جدید بر اساس </a:t>
            </a:r>
            <a:r>
              <a:rPr lang="ar-SA" b="1" dirty="0"/>
              <a:t>تداخل نور (</a:t>
            </a:r>
            <a:r>
              <a:rPr lang="en-US" b="1" dirty="0"/>
              <a:t>Interference)</a:t>
            </a:r>
            <a:r>
              <a:rPr lang="en-US" dirty="0"/>
              <a:t> </a:t>
            </a:r>
            <a:r>
              <a:rPr lang="ar-SA" dirty="0"/>
              <a:t>با لایه‌هایی با </a:t>
            </a:r>
            <a:r>
              <a:rPr lang="ar-SA" b="1" dirty="0"/>
              <a:t>شاخص شکست متفاوت</a:t>
            </a:r>
            <a:r>
              <a:rPr lang="ar-SA" dirty="0"/>
              <a:t> و ضخامت در حدود </a:t>
            </a:r>
            <a:r>
              <a:rPr lang="ar-SA" b="1" dirty="0"/>
              <a:t>۵۰۰ نانومتر</a:t>
            </a:r>
            <a:r>
              <a:rPr lang="ar-SA" dirty="0"/>
              <a:t> ساخته می‌شوند.</a:t>
            </a:r>
          </a:p>
          <a:p>
            <a:pPr algn="r" rtl="1"/>
            <a:r>
              <a:rPr lang="ar-SA" b="1" dirty="0"/>
              <a:t>فلیک‌های آلومینیومی</a:t>
            </a:r>
            <a:r>
              <a:rPr lang="ar-SA" dirty="0"/>
              <a:t> مهم‌ترین بخش هستند؛ خودروهای نقره‌ای حدود یک‌سوم تولید جهانی خودرو در ۲۰۰۶ را تشکیل می‌دادند.</a:t>
            </a:r>
          </a:p>
          <a:p>
            <a:pPr algn="r" rtl="1"/>
            <a:r>
              <a:rPr lang="ar-SA" dirty="0"/>
              <a:t>اثر متالیک ناشی از </a:t>
            </a:r>
            <a:r>
              <a:rPr lang="ar-SA" b="1" dirty="0"/>
              <a:t>انعکاس نور در سطح ذره آلومینیوم</a:t>
            </a:r>
            <a:r>
              <a:rPr lang="ar-SA" dirty="0"/>
              <a:t> است. ذرات بزرگ‌تر انعکاس بهتری دارند و باعث </a:t>
            </a:r>
            <a:r>
              <a:rPr lang="en-US" b="1" dirty="0"/>
              <a:t>Flop </a:t>
            </a:r>
            <a:r>
              <a:rPr lang="ar-SA" b="1" dirty="0"/>
              <a:t>و روشنایی بالاتر</a:t>
            </a:r>
            <a:r>
              <a:rPr lang="ar-SA" dirty="0"/>
              <a:t> می‌شوند، در حالی که ذرات کوچکتر </a:t>
            </a:r>
            <a:r>
              <a:rPr lang="en-US" dirty="0"/>
              <a:t>Flop </a:t>
            </a:r>
            <a:r>
              <a:rPr lang="ar-SA" dirty="0"/>
              <a:t>کمتری دارند.</a:t>
            </a:r>
          </a:p>
          <a:p>
            <a:pPr algn="r" rtl="1"/>
            <a:endParaRPr lang="ar-S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9E9A3-85DE-9EE8-2956-B72A088073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7879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11EF96-3747-4DDE-78ED-4C6B68B06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1949DD-EC51-979D-36D4-2D886886E7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377DA13-AA87-19AA-4C5B-2E6B22643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dirty="0"/>
              <a:t>کرکمتری و کیلر ضد خش: چسبندگی بین لایه ای در دوباره کاری</a:t>
            </a:r>
          </a:p>
          <a:p>
            <a:pPr algn="r" rtl="1"/>
            <a:r>
              <a:rPr lang="en-US" dirty="0"/>
              <a:t>UV</a:t>
            </a:r>
            <a:r>
              <a:rPr lang="fa-IR" dirty="0"/>
              <a:t>: استفاده از </a:t>
            </a:r>
            <a:r>
              <a:rPr lang="en-US" dirty="0"/>
              <a:t>HALS </a:t>
            </a:r>
            <a:r>
              <a:rPr lang="fa-IR" dirty="0"/>
              <a:t>و </a:t>
            </a:r>
            <a:r>
              <a:rPr lang="en-US" dirty="0"/>
              <a:t>UV absorber</a:t>
            </a:r>
            <a:endParaRPr lang="fa-IR" dirty="0"/>
          </a:p>
          <a:p>
            <a:pPr algn="r" rtl="1"/>
            <a:r>
              <a:rPr lang="fa-IR" dirty="0"/>
              <a:t>رزین با طول زنجیر بلندتر برای مقاومت به فضله پرندگان</a:t>
            </a:r>
          </a:p>
          <a:p>
            <a:pPr algn="r" rtl="1"/>
            <a:endParaRPr lang="ar-S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3C49A8-9142-F85D-AE8B-2939D042F1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5101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8FC192-07A6-7A8C-6B63-72E317CAA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8CB0B0-B67B-5F75-F9CB-816F43DDE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366A79-C596-1326-7BA5-ADC8A49D5B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C17B54-B42B-D959-DD84-976F221862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2991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BE5AC-2CC5-BB75-7BB3-35C3A51C7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2C22F-1822-3319-5D7E-93A749E15D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C370D1-B8FD-EF0E-AF3C-567FEFCA21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F39DD0-C38D-25D8-50A4-7126F0C201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28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9C919-60DA-F48E-3D15-7272A4D52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0BC3FB-FA95-6826-EDB3-A3E50A2BE0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BD49B5-BD0E-4963-7F6C-6C99BF476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174A8E-870C-2DC3-B874-ABEC2B8DB7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795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189D2-59E1-D90D-5895-9EF8280D0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806994-6170-29AE-9B75-5A6FA02C0D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D9F0CF-8917-FB74-A99A-B7E5A3487B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2BFC53-A82E-3B5E-183D-BD44A60E2C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81093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A3B47D-FDF3-B3C4-4A33-07D12E29E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16A690-4521-36B3-EE16-27E693E018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8782D8-E22E-525D-DA10-C4E1019D05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F52E1C-5A72-6587-407A-AFE7480ABB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210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867F2-3E2A-076A-3119-86173F131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B94439-AC6A-D972-7C2C-F03EAE2564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9EAC5-DCFD-3264-98FA-1603202E1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8AAD8-A903-1EBA-BC33-8029D139FA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074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380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03CB0-7623-49DC-770E-244BB204A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E8F58E-8EF4-199E-A0DC-64339D9D99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983AD0-4490-5CF7-5511-29B867F4E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b="1" dirty="0"/>
              <a:t>1. اوایل قرن بیستم (1900–1920)</a:t>
            </a:r>
          </a:p>
          <a:p>
            <a:pPr algn="r" rtl="1"/>
            <a:r>
              <a:rPr lang="ar-SA" dirty="0"/>
              <a:t>خودروها بیشتر </a:t>
            </a:r>
            <a:r>
              <a:rPr lang="ar-SA" b="1" dirty="0"/>
              <a:t>سیاه</a:t>
            </a:r>
            <a:r>
              <a:rPr lang="ar-SA" dirty="0"/>
              <a:t> بودند.</a:t>
            </a:r>
          </a:p>
          <a:p>
            <a:pPr algn="r" rtl="1"/>
            <a:r>
              <a:rPr lang="ar-SA" dirty="0"/>
              <a:t>دلیل اصلی: استفاده از رنگ‌های روغنی و قیر طبیعی که تنها رنگ بادوام و سریع‌خشک آن زمان بود.</a:t>
            </a:r>
          </a:p>
          <a:p>
            <a:pPr algn="r" rtl="1"/>
            <a:r>
              <a:rPr lang="ar-SA" dirty="0"/>
              <a:t>معروف‌ترین نمونه: </a:t>
            </a:r>
            <a:r>
              <a:rPr lang="ar-SA" b="1" dirty="0"/>
              <a:t>مدل </a:t>
            </a:r>
            <a:r>
              <a:rPr lang="en-US" b="1" dirty="0"/>
              <a:t>T </a:t>
            </a:r>
            <a:r>
              <a:rPr lang="ar-SA" b="1" dirty="0"/>
              <a:t>فورد</a:t>
            </a:r>
            <a:r>
              <a:rPr lang="ar-SA" dirty="0"/>
              <a:t> (</a:t>
            </a:r>
            <a:r>
              <a:rPr lang="en-US" dirty="0"/>
              <a:t>Henry Ford </a:t>
            </a:r>
            <a:r>
              <a:rPr lang="ar-SA" dirty="0"/>
              <a:t>گفته بود: "هر رنگی بخواهید، به شرطی که سیاه باشد").</a:t>
            </a:r>
          </a:p>
          <a:p>
            <a:pPr algn="r" rtl="1"/>
            <a:r>
              <a:rPr lang="ar-SA" dirty="0"/>
              <a:t>خشک شدن رنگ‌ها چندین روز طول می‌کشید و دوام کمی داشتند.</a:t>
            </a:r>
          </a:p>
          <a:p>
            <a:pPr algn="r" rtl="1"/>
            <a:r>
              <a:rPr lang="ar-SA" b="1" dirty="0"/>
              <a:t>2. ظهور رنگ‌های سلولزی (دهه 1920–1930)</a:t>
            </a:r>
          </a:p>
          <a:p>
            <a:pPr algn="r" rtl="1"/>
            <a:r>
              <a:rPr lang="ar-SA" b="1" dirty="0"/>
              <a:t>لاک‌های نیتروسلولزی</a:t>
            </a:r>
            <a:r>
              <a:rPr lang="ar-SA" dirty="0"/>
              <a:t> (</a:t>
            </a:r>
            <a:r>
              <a:rPr lang="en-US" dirty="0"/>
              <a:t>Nitrocellulose Lacquers) </a:t>
            </a:r>
            <a:r>
              <a:rPr lang="ar-SA" dirty="0"/>
              <a:t>معرفی شدند.</a:t>
            </a:r>
          </a:p>
          <a:p>
            <a:pPr algn="r" rtl="1"/>
            <a:r>
              <a:rPr lang="ar-SA" dirty="0"/>
              <a:t>مزیت: خشک شدن سریع‌تر و امکان تولید طیف گسترده‌تری از رنگ‌ها.</a:t>
            </a:r>
          </a:p>
          <a:p>
            <a:pPr algn="r" rtl="1"/>
            <a:r>
              <a:rPr lang="ar-SA" dirty="0"/>
              <a:t>نتیجه: خودروها از تک‌رنگ سیاه به سمت رنگ‌های متنوع‌تر (قرمز، سبز، آبی) حرکت کردند.</a:t>
            </a:r>
          </a:p>
          <a:p>
            <a:pPr algn="r" rtl="1"/>
            <a:r>
              <a:rPr lang="ar-SA" dirty="0"/>
              <a:t>اما این پوشش‌ها مقاومت پایین در برابر </a:t>
            </a:r>
            <a:r>
              <a:rPr lang="en-US" dirty="0"/>
              <a:t>UV </a:t>
            </a:r>
            <a:r>
              <a:rPr lang="ar-SA" dirty="0"/>
              <a:t>و مواد شیمیایی داشتند.</a:t>
            </a:r>
          </a:p>
          <a:p>
            <a:pPr algn="r" rtl="1"/>
            <a:r>
              <a:rPr lang="ar-SA" b="1" dirty="0"/>
              <a:t>3. رنگ‌های آلکیدی و رزین‌های اصلاح‌شده (دهه 1930–1950)</a:t>
            </a:r>
            <a:endParaRPr lang="en-US" b="1" dirty="0"/>
          </a:p>
          <a:p>
            <a:pPr algn="r" rtl="1"/>
            <a:r>
              <a:rPr lang="ar-SA" dirty="0"/>
              <a:t>معرفی </a:t>
            </a:r>
            <a:r>
              <a:rPr lang="ar-SA" b="1" dirty="0"/>
              <a:t>رزین‌های آلکیدی</a:t>
            </a:r>
            <a:r>
              <a:rPr lang="ar-SA" dirty="0"/>
              <a:t> و </a:t>
            </a:r>
            <a:r>
              <a:rPr lang="ar-SA" b="1" dirty="0"/>
              <a:t>ملامین فرمالدهید</a:t>
            </a:r>
            <a:r>
              <a:rPr lang="ar-SA" dirty="0"/>
              <a:t> به عنوان لایه نهایی.</a:t>
            </a:r>
          </a:p>
          <a:p>
            <a:pPr algn="r" rtl="1"/>
            <a:r>
              <a:rPr lang="ar-SA" dirty="0"/>
              <a:t>این ترکیبات مقاومت مکانیکی و شیمیایی بالاتری داشتند.</a:t>
            </a:r>
          </a:p>
          <a:p>
            <a:pPr algn="r" rtl="1"/>
            <a:r>
              <a:rPr lang="ar-SA" dirty="0"/>
              <a:t>استفاده از </a:t>
            </a:r>
            <a:r>
              <a:rPr lang="ar-SA" b="1" dirty="0"/>
              <a:t>اسپری و کوره پخت</a:t>
            </a:r>
            <a:r>
              <a:rPr lang="ar-SA" dirty="0"/>
              <a:t> در کارخانه‌ها توسعه یافت.</a:t>
            </a:r>
          </a:p>
          <a:p>
            <a:pPr algn="r" rtl="1"/>
            <a:r>
              <a:rPr lang="ar-SA" b="1" dirty="0"/>
              <a:t>4. رنگ‌های اکریلیک و متالیک (دهه 1950–1970)</a:t>
            </a:r>
          </a:p>
          <a:p>
            <a:pPr algn="r" rtl="1"/>
            <a:r>
              <a:rPr lang="ar-SA" dirty="0"/>
              <a:t>ظهور </a:t>
            </a:r>
            <a:r>
              <a:rPr lang="ar-SA" b="1" dirty="0"/>
              <a:t>اکریلیک لاکرها (</a:t>
            </a:r>
            <a:r>
              <a:rPr lang="en-US" b="1" dirty="0"/>
              <a:t>Acrylic Lacquers)</a:t>
            </a:r>
            <a:r>
              <a:rPr lang="en-US" dirty="0"/>
              <a:t> </a:t>
            </a:r>
            <a:r>
              <a:rPr lang="ar-SA" dirty="0"/>
              <a:t>با براقیت و دوام بیشتر.</a:t>
            </a:r>
          </a:p>
          <a:p>
            <a:pPr algn="r" rtl="1"/>
            <a:r>
              <a:rPr lang="ar-SA" b="1" dirty="0"/>
              <a:t>رنگ‌های متالیک</a:t>
            </a:r>
            <a:r>
              <a:rPr lang="ar-SA" dirty="0"/>
              <a:t> (حاوی ذرات آلومینیوم) در دهه 1950 محبوب شدند و جذابیت بصری بالایی ایجاد کردند.</a:t>
            </a:r>
          </a:p>
          <a:p>
            <a:pPr algn="r" rtl="1"/>
            <a:r>
              <a:rPr lang="ar-SA" dirty="0"/>
              <a:t>با این حال، هنوز مشکلاتی در ترک‌خوردگی و مقاومت </a:t>
            </a:r>
            <a:r>
              <a:rPr lang="en-US" dirty="0"/>
              <a:t>UV </a:t>
            </a:r>
            <a:r>
              <a:rPr lang="ar-SA" dirty="0"/>
              <a:t>وجود داشت.</a:t>
            </a:r>
          </a:p>
          <a:p>
            <a:pPr algn="r" rtl="1"/>
            <a:r>
              <a:rPr lang="ar-SA" b="1" dirty="0"/>
              <a:t>5. انقلاب پوشش‌های دو‌لایه‌ای (</a:t>
            </a:r>
            <a:r>
              <a:rPr lang="en-US" b="1" dirty="0"/>
              <a:t>Basecoat/Clearcoat) – </a:t>
            </a:r>
            <a:r>
              <a:rPr lang="ar-SA" b="1" dirty="0"/>
              <a:t>از دهه 1970 به بعد</a:t>
            </a:r>
          </a:p>
          <a:p>
            <a:pPr algn="r" rtl="1"/>
            <a:r>
              <a:rPr lang="ar-SA" dirty="0"/>
              <a:t>معرفی سیستم </a:t>
            </a:r>
            <a:r>
              <a:rPr lang="en-US" b="1" dirty="0"/>
              <a:t>Basecoat/Clearcoat</a:t>
            </a:r>
            <a:r>
              <a:rPr lang="en-US" dirty="0"/>
              <a:t>:</a:t>
            </a:r>
          </a:p>
          <a:p>
            <a:pPr lvl="1" algn="r" rtl="1"/>
            <a:r>
              <a:rPr lang="ar-SA" dirty="0"/>
              <a:t>لایه </a:t>
            </a:r>
            <a:r>
              <a:rPr lang="en-US" b="1" dirty="0"/>
              <a:t>Basecoat</a:t>
            </a:r>
            <a:r>
              <a:rPr lang="en-US" dirty="0"/>
              <a:t>: </a:t>
            </a:r>
            <a:r>
              <a:rPr lang="ar-SA" dirty="0"/>
              <a:t>رنگ اصلی + افکت‌های متالیک/پرل.</a:t>
            </a:r>
          </a:p>
          <a:p>
            <a:pPr lvl="1" algn="r" rtl="1"/>
            <a:r>
              <a:rPr lang="ar-SA" dirty="0"/>
              <a:t>لایه </a:t>
            </a:r>
            <a:r>
              <a:rPr lang="en-US" b="1" dirty="0"/>
              <a:t>Clearcoat</a:t>
            </a:r>
            <a:r>
              <a:rPr lang="en-US" dirty="0"/>
              <a:t>: </a:t>
            </a:r>
            <a:r>
              <a:rPr lang="ar-SA" dirty="0"/>
              <a:t>شفاف و محافظتی برای مقاومت در برابر </a:t>
            </a:r>
            <a:r>
              <a:rPr lang="en-US" dirty="0"/>
              <a:t>UV </a:t>
            </a:r>
            <a:r>
              <a:rPr lang="ar-SA" dirty="0"/>
              <a:t>و مواد شیمیایی.</a:t>
            </a:r>
          </a:p>
          <a:p>
            <a:pPr algn="r" rtl="1"/>
            <a:r>
              <a:rPr lang="ar-SA" dirty="0"/>
              <a:t>این فناوری باعث افزایش عمر و زیبایی رنگ خودرو شد.</a:t>
            </a:r>
          </a:p>
          <a:p>
            <a:pPr algn="r" rtl="1"/>
            <a:r>
              <a:rPr lang="ar-SA" b="1" dirty="0"/>
              <a:t>6. تحول زیست‌محیطی (دهه 1980–2000)</a:t>
            </a:r>
          </a:p>
          <a:p>
            <a:pPr algn="r" rtl="1"/>
            <a:r>
              <a:rPr lang="ar-SA" dirty="0"/>
              <a:t>نگرانی‌های زیست‌محیطی منجر به توسعه:</a:t>
            </a:r>
          </a:p>
          <a:p>
            <a:pPr lvl="1" algn="r" rtl="1"/>
            <a:r>
              <a:rPr lang="ar-SA" b="1" dirty="0"/>
              <a:t>رنگ‌های پایه آب (</a:t>
            </a:r>
            <a:r>
              <a:rPr lang="en-US" b="1" dirty="0"/>
              <a:t>Waterborne paints)</a:t>
            </a:r>
            <a:r>
              <a:rPr lang="en-US" dirty="0"/>
              <a:t> </a:t>
            </a:r>
            <a:r>
              <a:rPr lang="ar-SA" dirty="0"/>
              <a:t>به جای حلال‌های آلی فرار.</a:t>
            </a:r>
          </a:p>
          <a:p>
            <a:pPr lvl="1" algn="r" rtl="1"/>
            <a:r>
              <a:rPr lang="ar-SA" b="1" dirty="0"/>
              <a:t>پوشش‌های پودری (</a:t>
            </a:r>
            <a:r>
              <a:rPr lang="en-US" b="1" dirty="0"/>
              <a:t>Powder coatings)</a:t>
            </a:r>
            <a:r>
              <a:rPr lang="en-US" dirty="0"/>
              <a:t> </a:t>
            </a:r>
            <a:r>
              <a:rPr lang="ar-SA" dirty="0"/>
              <a:t>برای برخی قطعات.</a:t>
            </a:r>
          </a:p>
          <a:p>
            <a:pPr lvl="1" algn="r" rtl="1"/>
            <a:r>
              <a:rPr lang="ar-SA" dirty="0"/>
              <a:t>بهبود فرآیند </a:t>
            </a:r>
            <a:r>
              <a:rPr lang="ar-SA" b="1" dirty="0"/>
              <a:t>الکتروکوتینگ (</a:t>
            </a:r>
            <a:r>
              <a:rPr lang="en-US" b="1" dirty="0"/>
              <a:t>E-coat)</a:t>
            </a:r>
            <a:r>
              <a:rPr lang="en-US" dirty="0"/>
              <a:t> </a:t>
            </a:r>
            <a:r>
              <a:rPr lang="ar-SA" dirty="0"/>
              <a:t>برای ضدخوردگی بدنه.</a:t>
            </a:r>
          </a:p>
          <a:p>
            <a:pPr algn="r" rtl="1"/>
            <a:r>
              <a:rPr lang="ar-SA" b="1" dirty="0"/>
              <a:t>7. رنگ‌های نوین و هوشمند (دهه 2000 تا امروز)</a:t>
            </a:r>
          </a:p>
          <a:p>
            <a:pPr algn="r" rtl="1"/>
            <a:r>
              <a:rPr lang="ar-SA" b="1" dirty="0"/>
              <a:t>رنگ‌های نانویی</a:t>
            </a:r>
            <a:r>
              <a:rPr lang="ar-SA" dirty="0"/>
              <a:t> با مقاومت بالاتر در برابر خط و خش و </a:t>
            </a:r>
            <a:r>
              <a:rPr lang="en-US" dirty="0"/>
              <a:t>UV.</a:t>
            </a:r>
          </a:p>
          <a:p>
            <a:pPr algn="r" rtl="1"/>
            <a:r>
              <a:rPr lang="ar-SA" b="1" dirty="0"/>
              <a:t>رنگ‌های تغییررنگ‌دهنده (</a:t>
            </a:r>
            <a:r>
              <a:rPr lang="en-US" b="1" dirty="0"/>
              <a:t>Chameleon/Interference)</a:t>
            </a:r>
            <a:r>
              <a:rPr lang="en-US" dirty="0"/>
              <a:t> </a:t>
            </a:r>
            <a:r>
              <a:rPr lang="ar-SA" dirty="0"/>
              <a:t>که با زاویه دید تغییر رنگ می‌دهند.</a:t>
            </a:r>
          </a:p>
          <a:p>
            <a:pPr algn="r" rtl="1"/>
            <a:r>
              <a:rPr lang="ar-SA" b="1" dirty="0"/>
              <a:t>رنگ‌های خودترمیم‌شونده (</a:t>
            </a:r>
            <a:r>
              <a:rPr lang="en-US" b="1" dirty="0"/>
              <a:t>Self-healing coatings)</a:t>
            </a:r>
            <a:r>
              <a:rPr lang="en-US" dirty="0"/>
              <a:t>.</a:t>
            </a:r>
          </a:p>
          <a:p>
            <a:pPr algn="r" rtl="1"/>
            <a:r>
              <a:rPr lang="ar-SA" dirty="0"/>
              <a:t>حرکت به سمت </a:t>
            </a:r>
            <a:r>
              <a:rPr lang="ar-SA" b="1" dirty="0"/>
              <a:t>پوشش‌های سبز و پایدار</a:t>
            </a:r>
            <a:r>
              <a:rPr lang="ar-SA" dirty="0"/>
              <a:t> با </a:t>
            </a:r>
            <a:r>
              <a:rPr lang="en-US" dirty="0"/>
              <a:t>VOC </a:t>
            </a:r>
            <a:r>
              <a:rPr lang="ar-SA" dirty="0"/>
              <a:t>بسیار پایین.</a:t>
            </a:r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CB7AA-F85A-4CF0-7C44-457AE9F9CF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964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92C56-6F35-8B1B-16D8-8524EDA9E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C82F35-755F-F628-225D-6DE7C98136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84ED66-72F6-0E27-36F1-1791CE3BC2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10C57-C593-34A5-D059-B735200673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4022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85E73-B7E5-1B3C-F9F2-291B3410B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86C7F-7A44-234B-89C1-D280DF4E6D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7831C-5F41-C275-486F-BB275C3DE0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411EF1-1B36-1DA9-3ADA-6849529EF8E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565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EE44C8-1487-AE32-365E-02DC98D82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964613-24C9-4A23-BFBD-BB5A7F4C6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CB0BF-5A52-897E-13C4-F23937431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b="1" dirty="0"/>
              <a:t>دمای وان چربی گیری 55-65</a:t>
            </a:r>
          </a:p>
          <a:p>
            <a:pPr algn="r" rtl="1"/>
            <a:r>
              <a:rPr lang="fa-IR" b="1" dirty="0"/>
              <a:t>پتاس قابلیت انحلال بیشتر و خوردگی کمتر</a:t>
            </a:r>
          </a:p>
          <a:p>
            <a:pPr algn="r" rtl="1"/>
            <a:r>
              <a:rPr lang="fa-IR" b="1" dirty="0"/>
              <a:t>دو وان چربی گیر که </a:t>
            </a:r>
            <a:r>
              <a:rPr lang="en-US" b="1" dirty="0"/>
              <a:t>pH</a:t>
            </a:r>
            <a:r>
              <a:rPr lang="fa-IR" b="1" dirty="0"/>
              <a:t> خیلی پایین نیاد</a:t>
            </a:r>
          </a:p>
          <a:p>
            <a:pPr algn="r" rtl="1"/>
            <a:r>
              <a:rPr lang="en-US" b="1" dirty="0"/>
              <a:t>Water break test</a:t>
            </a:r>
          </a:p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B2BE-F9FB-3187-1D8D-DB18881103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189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7CD2-FECE-BEDD-F521-13A313F58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94AC56-7783-9A1A-056D-282A24F832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2F3F0E-56DB-47D5-6E18-070F8D545F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b="1" dirty="0"/>
              <a:t>اکتیویشن: فعال سازی کمپلکس </a:t>
            </a:r>
            <a:r>
              <a:rPr lang="en-US" b="1" dirty="0"/>
              <a:t>Ti</a:t>
            </a:r>
            <a:r>
              <a:rPr lang="fa-IR" b="1" dirty="0"/>
              <a:t>، هسته گذاری روی سطح </a:t>
            </a:r>
            <a:r>
              <a:rPr lang="en-US" b="1" dirty="0"/>
              <a:t>pH=8-9</a:t>
            </a:r>
            <a:r>
              <a:rPr lang="fa-IR" b="1" dirty="0"/>
              <a:t> با درصد پایین در دمای محیط </a:t>
            </a:r>
            <a:r>
              <a:rPr lang="en-US" b="1" dirty="0"/>
              <a:t>deep, spray</a:t>
            </a:r>
            <a:r>
              <a:rPr lang="fa-IR" b="1" dirty="0"/>
              <a:t> </a:t>
            </a:r>
          </a:p>
          <a:p>
            <a:pPr algn="r" rtl="1"/>
            <a:r>
              <a:rPr lang="fa-IR" b="1" dirty="0"/>
              <a:t>مستقیم وارد وان فسفاته، دمای وان 48-52</a:t>
            </a:r>
          </a:p>
          <a:p>
            <a:pPr algn="r" rtl="1"/>
            <a:r>
              <a:rPr lang="fa-IR" b="1" dirty="0"/>
              <a:t>آبکشی نهایی با آب </a:t>
            </a:r>
            <a:r>
              <a:rPr lang="en-US" b="1" dirty="0"/>
              <a:t>DI</a:t>
            </a:r>
            <a:r>
              <a:rPr lang="fa-IR" b="1" dirty="0"/>
              <a:t>، شست شو کامل</a:t>
            </a:r>
          </a:p>
          <a:p>
            <a:pPr algn="r" rtl="1"/>
            <a:r>
              <a:rPr lang="fa-IR" b="1" dirty="0"/>
              <a:t>زینک فسفات نوع سوم رسوب میکند، اسید فسفریک، اسید نیتریک، منگنز، ضخامت 2-4 µ</a:t>
            </a:r>
          </a:p>
          <a:p>
            <a:pPr algn="r" rtl="1"/>
            <a:r>
              <a:rPr lang="fa-IR" b="1" dirty="0"/>
              <a:t>اکتیویتور کریستال ها را ریز میکند، یکنواختی پوشش، ضخامت پوشش، اندازه کریستال پوشش</a:t>
            </a:r>
          </a:p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856144-6289-B106-0289-88795566B9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6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1B6E47-65C5-F76C-7CC8-75FD8EBB5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573B1-C5F5-FE82-7A77-97B95501F1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A57A27-AADC-7865-12C1-3E45E96B3A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b="1" dirty="0"/>
              <a:t>وان </a:t>
            </a:r>
            <a:r>
              <a:rPr lang="en-US" b="1" dirty="0"/>
              <a:t>ED</a:t>
            </a:r>
            <a:r>
              <a:rPr lang="fa-IR" b="1" dirty="0"/>
              <a:t> دما 28.5-31، با افزایش دما، ضخامت زیاد</a:t>
            </a:r>
          </a:p>
          <a:p>
            <a:pPr algn="r" rtl="1"/>
            <a:r>
              <a:rPr lang="fa-IR" b="1" dirty="0"/>
              <a:t>140-150 پخت میشود</a:t>
            </a:r>
          </a:p>
          <a:p>
            <a:pPr algn="r" rtl="1"/>
            <a:r>
              <a:rPr lang="fa-IR" b="1" dirty="0"/>
              <a:t>رزین اپوکسی آمین بلاک شده</a:t>
            </a:r>
          </a:p>
          <a:p>
            <a:pPr algn="r" rtl="1"/>
            <a:r>
              <a:rPr lang="fa-IR" b="1" dirty="0"/>
              <a:t>جریان </a:t>
            </a:r>
            <a:r>
              <a:rPr lang="en-US" b="1" dirty="0"/>
              <a:t>DC</a:t>
            </a:r>
            <a:r>
              <a:rPr lang="fa-IR" b="1" dirty="0"/>
              <a:t>: 200-300 ولت، افزایش ولتاژ، افزایش ضخامت</a:t>
            </a:r>
          </a:p>
          <a:p>
            <a:pPr algn="r" rtl="1"/>
            <a:r>
              <a:rPr lang="fa-IR" b="1" dirty="0"/>
              <a:t>مقاومت به خوردگی، هزینه عملیاتی پایین، سرعت تولید بالا</a:t>
            </a:r>
          </a:p>
          <a:p>
            <a:pPr algn="r" rtl="1"/>
            <a:r>
              <a:rPr lang="fa-IR" b="1" dirty="0"/>
              <a:t>شست شو آب و بوتیل گلایکول و مقدار کمی پروپیل گلایکول</a:t>
            </a:r>
          </a:p>
          <a:p>
            <a:pPr algn="r" rtl="1"/>
            <a:r>
              <a:rPr lang="fa-IR" b="1" dirty="0"/>
              <a:t>اجزا اصلی: رزین اپوکسی آمین بلاک شده 40%، پیگمنت 10%، آب 50%، آب به سازگاری این دو کمک میکند</a:t>
            </a:r>
          </a:p>
          <a:p>
            <a:pPr algn="r" rtl="1"/>
            <a:r>
              <a:rPr lang="fa-IR" b="1" dirty="0"/>
              <a:t>رسانایی وظیفه رزین است</a:t>
            </a:r>
          </a:p>
          <a:p>
            <a:pPr algn="r" rtl="1"/>
            <a:endParaRPr lang="fa-IR" b="1" dirty="0"/>
          </a:p>
          <a:p>
            <a:pPr algn="r" rtl="1"/>
            <a:endParaRPr lang="fa-IR" b="1" dirty="0"/>
          </a:p>
          <a:p>
            <a:pPr algn="r" rtl="1"/>
            <a:endParaRPr lang="ar-SA" b="1" dirty="0"/>
          </a:p>
          <a:p>
            <a:pPr algn="r" rtl="1"/>
            <a:endParaRPr lang="ar-SA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B25CD-166D-E6B5-517E-834C616E9F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491D0-8E1B-49C7-849B-A28568D9449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806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inv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2832533" y="1371600"/>
            <a:ext cx="9359467" cy="297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832533" y="4462272"/>
            <a:ext cx="9359467" cy="10332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75199" y="1943842"/>
            <a:ext cx="8500062" cy="2387600"/>
          </a:xfrm>
        </p:spPr>
        <p:txBody>
          <a:bodyPr anchor="b"/>
          <a:lstStyle>
            <a:lvl1pPr algn="l">
              <a:lnSpc>
                <a:spcPct val="90000"/>
              </a:lnSpc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75199" y="4538659"/>
            <a:ext cx="8500062" cy="865321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75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6440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8199" y="462249"/>
            <a:ext cx="9693088" cy="57147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8199" y="6356350"/>
            <a:ext cx="1971947" cy="365125"/>
          </a:xfrm>
        </p:spPr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82374" y="6356350"/>
            <a:ext cx="5687786" cy="365125"/>
          </a:xfrm>
        </p:spPr>
        <p:txBody>
          <a:bodyPr/>
          <a:lstStyle/>
          <a:p>
            <a:endParaRPr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 rot="5400000">
            <a:off x="7523375" y="2743540"/>
            <a:ext cx="6857433" cy="137148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 rot="5400000">
            <a:off x="8267671" y="3370131"/>
            <a:ext cx="6858000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266348" y="462249"/>
            <a:ext cx="1370886" cy="57147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02389" y="6356350"/>
            <a:ext cx="1968898" cy="365125"/>
          </a:xfrm>
        </p:spPr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941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1333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inv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02152" y="-20637"/>
            <a:ext cx="731520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502152" y="4462272"/>
            <a:ext cx="7315200" cy="171907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3838015" y="658346"/>
            <a:ext cx="6597464" cy="3664417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5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38014" y="4589463"/>
            <a:ext cx="6597465" cy="1500187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8245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0160" y="2194560"/>
            <a:ext cx="4489704" cy="3986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5368" y="2194560"/>
            <a:ext cx="4493424" cy="3986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10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80160" y="2743194"/>
            <a:ext cx="4489704" cy="3433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9088" y="1828456"/>
            <a:ext cx="4489704" cy="8306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9088" y="2743194"/>
            <a:ext cx="4489704" cy="343376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128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16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029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8896" y="2465294"/>
            <a:ext cx="5389895" cy="4392706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1818" y="2465294"/>
            <a:ext cx="3834874" cy="3711669"/>
          </a:xfrm>
        </p:spPr>
        <p:txBody>
          <a:bodyPr>
            <a:normAutofit/>
          </a:bodyPr>
          <a:lstStyle>
            <a:lvl1pPr marL="0" indent="0">
              <a:spcBef>
                <a:spcPts val="1500"/>
              </a:spcBef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1474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18896" y="1828456"/>
            <a:ext cx="5389895" cy="5029544"/>
          </a:xfrm>
        </p:spPr>
        <p:txBody>
          <a:bodyPr tIns="137160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1819" y="2465293"/>
            <a:ext cx="3834874" cy="3711669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9/21/2012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6136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347472"/>
            <a:ext cx="12188952" cy="1188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0" y="457200"/>
            <a:ext cx="12188952" cy="1371257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1280160" y="466343"/>
            <a:ext cx="9628632" cy="136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0160" y="2190749"/>
            <a:ext cx="9628632" cy="39862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80160" y="6356350"/>
            <a:ext cx="19719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9/21/2012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52107" y="6356350"/>
            <a:ext cx="56877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39894" y="6356350"/>
            <a:ext cx="19688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66BE7-899D-4075-917F-DBDE33B6B692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1921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500"/>
        </a:spcBef>
        <a:buFont typeface="Wingdings" panose="05000000000000000000" pitchFamily="2" charset="2"/>
        <a:buChar char="§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3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ts val="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53113" y="807962"/>
            <a:ext cx="8500062" cy="2387600"/>
          </a:xfrm>
        </p:spPr>
        <p:txBody>
          <a:bodyPr>
            <a:noAutofit/>
          </a:bodyPr>
          <a:lstStyle/>
          <a:p>
            <a:pPr algn="ctr"/>
            <a:r>
              <a:rPr lang="fa-I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سامانه های پوشش خودرویی</a:t>
            </a:r>
            <a:endParaRPr lang="en-US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6731" y="5812971"/>
            <a:ext cx="1933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dirty="0">
              <a:cs typeface="B Nazanin" panose="000004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71138" y="4658084"/>
            <a:ext cx="5082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Nazanin" panose="00000400000000000000" pitchFamily="2" charset="-78"/>
              </a:rPr>
              <a:t>ارائه دهنده: سارا سبزآور</a:t>
            </a:r>
            <a:endParaRPr lang="en-US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Nazanin" panose="000004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52035" y="4658084"/>
            <a:ext cx="31939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endParaRPr lang="en-US" sz="2000" b="1" dirty="0">
              <a:cs typeface="B Nazanin" panose="00000400000000000000" pitchFamily="2" charset="-78"/>
            </a:endParaRPr>
          </a:p>
        </p:txBody>
      </p:sp>
      <p:pic>
        <p:nvPicPr>
          <p:cNvPr id="1034" name="Picture 10" descr="لوگوی دانشگاه صنعتی امیرکبیر | برچسب محصولات | بُرچین – تصاویر دوربری شده،  فایل های آماده، عکس png رایگان، دانلود psd رایگان">
            <a:extLst>
              <a:ext uri="{FF2B5EF4-FFF2-40B4-BE49-F238E27FC236}">
                <a16:creationId xmlns:a16="http://schemas.microsoft.com/office/drawing/2014/main" id="{05A0673E-8CBD-C686-6795-657B5B78A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913" y="-111527"/>
            <a:ext cx="1471347" cy="1619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05FDAEFC-2FCF-EED2-2344-A9CEC908A8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-50058" y="93067"/>
            <a:ext cx="1395595" cy="161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6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B99B7-F78B-2376-E68D-B710347D4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A1803-65B9-EF34-74F9-FB313F39E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B7830FAF-BEB2-D1FC-85B0-595F9FF33891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4F3EE90-8E19-B730-A656-749F2FDD1647}"/>
              </a:ext>
            </a:extLst>
          </p:cNvPr>
          <p:cNvSpPr txBox="1"/>
          <p:nvPr/>
        </p:nvSpPr>
        <p:spPr>
          <a:xfrm>
            <a:off x="941695" y="756605"/>
            <a:ext cx="6044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11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AB8DD1-3DEC-9030-4C9C-4AF81EB98160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2.  آستر الکترو دیپوزیشن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Content Placeholder 2" descr="Car Production Process: Painting | Toyota Virtual Plant Tour | Company |  Toyota Motor Corporation Official Global Website">
            <a:extLst>
              <a:ext uri="{FF2B5EF4-FFF2-40B4-BE49-F238E27FC236}">
                <a16:creationId xmlns:a16="http://schemas.microsoft.com/office/drawing/2014/main" id="{3C18A913-BE62-707A-5192-D880636B84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444" y="2412936"/>
            <a:ext cx="4999656" cy="398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516686-20A0-4039-308A-5FFD13E8A2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83" y="3337709"/>
            <a:ext cx="6998362" cy="2331571"/>
          </a:xfrm>
          <a:prstGeom prst="rect">
            <a:avLst/>
          </a:prstGeom>
        </p:spPr>
      </p:pic>
      <p:pic>
        <p:nvPicPr>
          <p:cNvPr id="5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12E6843A-BD8E-7018-5A92-C5774F36AC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257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6E0B7-E3B7-996D-D548-98B6D54DC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ADC0F3-7B7C-D42D-582D-A138B84FC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44AAF8AB-4F55-AD88-91A7-D09C6D15EBE7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C2825D-5DDF-E279-C7B5-1041D57339DC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12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95BBF9-214A-29F6-1EB4-3E84BC9B98D3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2.  آستر الکترو دیپوزیشن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637E352-EAB1-6309-95F6-97EFBDB09D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80" y="1874138"/>
            <a:ext cx="5375591" cy="337226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B124C85-119A-CBD2-05D4-3635C9249B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96" y="5467341"/>
            <a:ext cx="4294275" cy="63405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7EB3FF-E12E-C9F8-0787-BDB2CFF72A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142"/>
          <a:stretch>
            <a:fillRect/>
          </a:stretch>
        </p:blipFill>
        <p:spPr>
          <a:xfrm>
            <a:off x="5981700" y="3214046"/>
            <a:ext cx="6210300" cy="2202340"/>
          </a:xfrm>
          <a:prstGeom prst="rect">
            <a:avLst/>
          </a:prstGeom>
        </p:spPr>
      </p:pic>
      <p:pic>
        <p:nvPicPr>
          <p:cNvPr id="18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060F5037-BF87-ED69-FAC4-190D0DB159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6A35871-82B0-A1B0-658C-5A98C48199D1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32887"/>
          <a:stretch>
            <a:fillRect/>
          </a:stretch>
        </p:blipFill>
        <p:spPr>
          <a:xfrm>
            <a:off x="606900" y="6255871"/>
            <a:ext cx="4770350" cy="3509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FB0EA5-08CA-412E-04C6-E5C669F8AD8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044" r="6156" b="23950"/>
          <a:stretch>
            <a:fillRect/>
          </a:stretch>
        </p:blipFill>
        <p:spPr>
          <a:xfrm>
            <a:off x="606900" y="5416386"/>
            <a:ext cx="4770350" cy="1372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3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F3EEA-44E1-7204-7C16-BF1267FB8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44A12-208B-2F3B-BFB0-3115C596BB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D63B02C7-1E4E-6FAC-ED3B-7D7046EA50A2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9D46C17-B92D-CE16-8BBD-E61161356A0A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13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787643-2B7E-DB4C-BAE7-821D2ADCC4D1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3.  آستر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7170" name="Picture 2" descr="Automotive Pretreatments | Immersion | Spray | PPG Auto Coatings">
            <a:extLst>
              <a:ext uri="{FF2B5EF4-FFF2-40B4-BE49-F238E27FC236}">
                <a16:creationId xmlns:a16="http://schemas.microsoft.com/office/drawing/2014/main" id="{3CBC601E-E0E0-4082-0BA3-AB73D60FC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96" y="2082168"/>
            <a:ext cx="6649433" cy="429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2FDBF2D3-FB22-C048-A309-4E24A0138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69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910D1-1304-9E8B-7AE0-95807241C3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91BA5A-89E5-AD1C-837D-6AB769ED9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CBDF0B94-F095-2694-D1FE-86573A39751F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18B64A5-3D5C-1479-318A-8F68BC22A82A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14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F75B1D-75EA-34DF-62FE-39C229826D0A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3.  آستر ملامین-فرمالدهید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42B77A-BF47-9ACE-20D2-9DD68E9E08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783"/>
          <a:stretch>
            <a:fillRect/>
          </a:stretch>
        </p:blipFill>
        <p:spPr>
          <a:xfrm>
            <a:off x="245277" y="2490206"/>
            <a:ext cx="5702575" cy="2735185"/>
          </a:xfrm>
          <a:prstGeom prst="rect">
            <a:avLst/>
          </a:prstGeom>
        </p:spPr>
      </p:pic>
      <p:pic>
        <p:nvPicPr>
          <p:cNvPr id="6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3D1EA04E-2297-6019-3ACF-EE055E74D5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EC331E7-1940-71AC-9E28-C18986636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150" y="2490206"/>
            <a:ext cx="5648498" cy="3765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249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79250-2B8D-80F4-9C62-FD8AD46A15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8CDC2-03F5-BE9D-FC4B-FDE323259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1ABEE170-5A79-E981-F77C-BEDF57E9DA3C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DFED3A5-E14C-4162-0303-F31402B782CB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15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3F94E8-617A-A34A-D0E1-EA08A40FCCD7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Nazanin" panose="00000400000000000000" pitchFamily="2" charset="-78"/>
              </a:rPr>
              <a:t>3</a:t>
            </a:r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.  آستر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AC3EE090-A090-1576-3383-4EA7019A8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12074A8-EA65-FF31-54F1-84E8E2360740}"/>
              </a:ext>
            </a:extLst>
          </p:cNvPr>
          <p:cNvSpPr txBox="1"/>
          <p:nvPr/>
        </p:nvSpPr>
        <p:spPr>
          <a:xfrm>
            <a:off x="4272742" y="2576945"/>
            <a:ext cx="670005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پایه حلال</a:t>
            </a: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پرایمرلس سیستم ها</a:t>
            </a: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پودری (</a:t>
            </a:r>
            <a:r>
              <a:rPr lang="en-US" dirty="0"/>
              <a:t>Chrysler and GM</a:t>
            </a:r>
            <a:r>
              <a:rPr lang="fa-IR" dirty="0">
                <a:cs typeface="B Nazanin" panose="00000400000000000000" pitchFamily="2" charset="-78"/>
              </a:rPr>
              <a:t>) </a:t>
            </a: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پایه آب (</a:t>
            </a:r>
            <a:r>
              <a:rPr lang="en-US" dirty="0"/>
              <a:t>GM, VW, and DaimlerChrysler</a:t>
            </a:r>
            <a:r>
              <a:rPr lang="fa-IR" dirty="0"/>
              <a:t>)</a:t>
            </a: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91A022-035C-419B-10DB-31FAE30281FA}"/>
              </a:ext>
            </a:extLst>
          </p:cNvPr>
          <p:cNvSpPr txBox="1"/>
          <p:nvPr/>
        </p:nvSpPr>
        <p:spPr>
          <a:xfrm>
            <a:off x="1995055" y="2119315"/>
            <a:ext cx="2992581" cy="92333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just" rtl="1"/>
            <a:r>
              <a:rPr lang="ar-SA" dirty="0">
                <a:cs typeface="B Nazanin" panose="00000400000000000000" pitchFamily="2" charset="-78"/>
              </a:rPr>
              <a:t>• قوانین سختگیرانه انتشار </a:t>
            </a:r>
            <a:r>
              <a:rPr lang="en-US" dirty="0">
                <a:cs typeface="B Nazanin" panose="00000400000000000000" pitchFamily="2" charset="-78"/>
              </a:rPr>
              <a:t>VOC</a:t>
            </a:r>
          </a:p>
          <a:p>
            <a:pPr algn="just" rtl="1"/>
            <a:r>
              <a:rPr lang="en-US" dirty="0">
                <a:cs typeface="B Nazanin" panose="00000400000000000000" pitchFamily="2" charset="-78"/>
              </a:rPr>
              <a:t>•</a:t>
            </a:r>
            <a:r>
              <a:rPr lang="ar-SA" dirty="0">
                <a:cs typeface="B Nazanin" panose="00000400000000000000" pitchFamily="2" charset="-78"/>
              </a:rPr>
              <a:t>افزایش راندمان فرآیندهای تولید</a:t>
            </a:r>
          </a:p>
          <a:p>
            <a:pPr algn="just" rtl="1"/>
            <a:r>
              <a:rPr lang="ar-SA" dirty="0">
                <a:cs typeface="B Nazanin" panose="00000400000000000000" pitchFamily="2" charset="-78"/>
              </a:rPr>
              <a:t>• کاهش هزینه‌ها و مصرف انرژی</a:t>
            </a:r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6CAC22BC-8982-3124-233D-1097960C51D0}"/>
              </a:ext>
            </a:extLst>
          </p:cNvPr>
          <p:cNvSpPr/>
          <p:nvPr/>
        </p:nvSpPr>
        <p:spPr>
          <a:xfrm>
            <a:off x="4987636" y="2726577"/>
            <a:ext cx="4605251" cy="14910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6D20E2-ABFD-0A9A-CD9D-9494C82146A3}"/>
              </a:ext>
            </a:extLst>
          </p:cNvPr>
          <p:cNvSpPr txBox="1"/>
          <p:nvPr/>
        </p:nvSpPr>
        <p:spPr>
          <a:xfrm>
            <a:off x="941695" y="3218202"/>
            <a:ext cx="5824864" cy="1200329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لایه </a:t>
            </a:r>
            <a:r>
              <a:rPr lang="en-US" dirty="0">
                <a:cs typeface="B Nazanin" panose="00000400000000000000" pitchFamily="2" charset="-78"/>
              </a:rPr>
              <a:t>ED</a:t>
            </a:r>
            <a:r>
              <a:rPr lang="fa-IR" dirty="0">
                <a:cs typeface="B Nazanin" panose="00000400000000000000" pitchFamily="2" charset="-78"/>
              </a:rPr>
              <a:t> مقاومت به </a:t>
            </a:r>
            <a:r>
              <a:rPr lang="en-US" dirty="0">
                <a:cs typeface="B Nazanin" panose="00000400000000000000" pitchFamily="2" charset="-78"/>
              </a:rPr>
              <a:t>UV</a:t>
            </a:r>
            <a:r>
              <a:rPr lang="fa-IR" dirty="0">
                <a:cs typeface="B Nazanin" panose="00000400000000000000" pitchFamily="2" charset="-78"/>
              </a:rPr>
              <a:t> بسیار پایینی دارند، در صورت نفوذ </a:t>
            </a:r>
            <a:r>
              <a:rPr lang="en-US" dirty="0">
                <a:cs typeface="B Nazanin" panose="00000400000000000000" pitchFamily="2" charset="-78"/>
              </a:rPr>
              <a:t>UV</a:t>
            </a:r>
            <a:r>
              <a:rPr lang="fa-IR" dirty="0">
                <a:cs typeface="B Nazanin" panose="00000400000000000000" pitchFamily="2" charset="-78"/>
              </a:rPr>
              <a:t> کاملا تخریب میشوند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در صورت وجود هر گونه ایراد سطحی در سطح آستر </a:t>
            </a:r>
            <a:r>
              <a:rPr lang="en-US" dirty="0">
                <a:cs typeface="B Nazanin" panose="00000400000000000000" pitchFamily="2" charset="-78"/>
              </a:rPr>
              <a:t>ED</a:t>
            </a:r>
            <a:r>
              <a:rPr lang="fa-IR" dirty="0">
                <a:cs typeface="B Nazanin" panose="00000400000000000000" pitchFamily="2" charset="-78"/>
              </a:rPr>
              <a:t> لایه بیس کوت به علت محدودیت ضخامت قابلیت اصلاح مشکل را ندارد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D61BE3CE-33AA-F06F-6E9F-580EA4BF8134}"/>
              </a:ext>
            </a:extLst>
          </p:cNvPr>
          <p:cNvSpPr/>
          <p:nvPr/>
        </p:nvSpPr>
        <p:spPr>
          <a:xfrm>
            <a:off x="6774871" y="4073236"/>
            <a:ext cx="2128059" cy="13300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12FF19-069E-8623-9DFD-F45B58A56F83}"/>
              </a:ext>
            </a:extLst>
          </p:cNvPr>
          <p:cNvSpPr txBox="1"/>
          <p:nvPr/>
        </p:nvSpPr>
        <p:spPr>
          <a:xfrm>
            <a:off x="99752" y="4849104"/>
            <a:ext cx="7099069" cy="6463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افزایش ضخامت به 60-80 میکرون، و در نتیجه افزایش ریسک مقاومت یه </a:t>
            </a:r>
            <a:r>
              <a:rPr lang="en-US" dirty="0">
                <a:cs typeface="B Nazanin" panose="00000400000000000000" pitchFamily="2" charset="-78"/>
              </a:rPr>
              <a:t>chipping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راحتتر نبودن کنترل سطح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F5264CA6-79DD-5940-9252-B65C0747BF2A}"/>
              </a:ext>
            </a:extLst>
          </p:cNvPr>
          <p:cNvSpPr/>
          <p:nvPr/>
        </p:nvSpPr>
        <p:spPr>
          <a:xfrm>
            <a:off x="7198821" y="5172270"/>
            <a:ext cx="1033549" cy="114315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5B77BA1-7B48-E457-03E1-22E93F08BFB5}"/>
              </a:ext>
            </a:extLst>
          </p:cNvPr>
          <p:cNvSpPr txBox="1"/>
          <p:nvPr/>
        </p:nvSpPr>
        <p:spPr>
          <a:xfrm>
            <a:off x="1219200" y="5698183"/>
            <a:ext cx="4793672" cy="646331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کنترل لایه نهایی و تولید و اعمال رنگ راحتتر بود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fa-IR" dirty="0">
                <a:cs typeface="B Nazanin" panose="00000400000000000000" pitchFamily="2" charset="-78"/>
              </a:rPr>
              <a:t>خواص شبیه تر به پرایمر های پایه حلال به </a:t>
            </a:r>
            <a:r>
              <a:rPr lang="en-US" dirty="0">
                <a:cs typeface="B Nazanin" panose="00000400000000000000" pitchFamily="2" charset="-78"/>
              </a:rPr>
              <a:t>VOC </a:t>
            </a:r>
            <a:r>
              <a:rPr lang="fa-IR" dirty="0">
                <a:cs typeface="B Nazanin" panose="00000400000000000000" pitchFamily="2" charset="-78"/>
              </a:rPr>
              <a:t>کمتر</a:t>
            </a:r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B5F653EA-9BDA-05C3-3A5B-70B324B4E962}"/>
              </a:ext>
            </a:extLst>
          </p:cNvPr>
          <p:cNvSpPr/>
          <p:nvPr/>
        </p:nvSpPr>
        <p:spPr>
          <a:xfrm>
            <a:off x="6012872" y="5926008"/>
            <a:ext cx="934028" cy="197083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53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806EF-9DD9-7779-356B-2B4ABE1F7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F3C43-0898-E0E4-28DB-1C725DDF8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29057786-BE97-9C57-4716-617A032DFFDD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FB953DC-E53C-E2A8-0A00-EC10A9D6691D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16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D728B6-CE5D-BB88-0E3E-8EF657AF54C8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3</a:t>
            </a:r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.  آستر </a:t>
            </a:r>
            <a:r>
              <a:rPr lang="en-US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wet on wet</a:t>
            </a:r>
          </a:p>
        </p:txBody>
      </p:sp>
      <p:pic>
        <p:nvPicPr>
          <p:cNvPr id="6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7A05A1AC-42BF-EFDB-74B0-87DC6898DF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27563D9-87F7-7265-2421-2CE735CA64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7961809"/>
              </p:ext>
            </p:extLst>
          </p:nvPr>
        </p:nvGraphicFramePr>
        <p:xfrm>
          <a:off x="2135496" y="2793076"/>
          <a:ext cx="8128000" cy="2909455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67429434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033025838"/>
                    </a:ext>
                  </a:extLst>
                </a:gridCol>
              </a:tblGrid>
              <a:tr h="1055255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معایب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solidFill>
                            <a:schemeClr val="tx2"/>
                          </a:solidFill>
                          <a:cs typeface="B Nazanin" panose="00000400000000000000" pitchFamily="2" charset="-78"/>
                        </a:rPr>
                        <a:t>مزایا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7224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fa-IR" dirty="0">
                          <a:solidFill>
                            <a:schemeClr val="tx2"/>
                          </a:solidFill>
                        </a:rPr>
                        <a:t>افزایش ریسک ایراد </a:t>
                      </a:r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چسبندگی ضعیف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صرفه‌جویی در زمان و انرژی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61769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نواقص سطحی</a:t>
                      </a:r>
                      <a:r>
                        <a:rPr lang="fa-IR" dirty="0">
                          <a:solidFill>
                            <a:schemeClr val="tx2"/>
                          </a:solidFill>
                        </a:rPr>
                        <a:t> به درستی پر نمیشوند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کاهش ضخامت کل لایه‌ها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4243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حساسیت به شرایط محیطی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بهبود چسبندگی و یکنواختی سطح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23352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نیاز به محصولات تخصصی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کاهش انتشار </a:t>
                      </a:r>
                      <a:r>
                        <a:rPr lang="en-US" dirty="0">
                          <a:solidFill>
                            <a:schemeClr val="tx2"/>
                          </a:solidFill>
                        </a:rPr>
                        <a:t>VOC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4784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en-US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نیاز به سنباده‌</a:t>
                      </a:r>
                      <a:r>
                        <a:rPr lang="fa-IR" dirty="0">
                          <a:solidFill>
                            <a:schemeClr val="tx2"/>
                          </a:solidFill>
                        </a:rPr>
                        <a:t> </a:t>
                      </a:r>
                      <a:r>
                        <a:rPr lang="ar-SA" dirty="0">
                          <a:solidFill>
                            <a:schemeClr val="tx2"/>
                          </a:solidFill>
                        </a:rPr>
                        <a:t>زنی</a:t>
                      </a:r>
                      <a:r>
                        <a:rPr lang="fa-IR" dirty="0">
                          <a:solidFill>
                            <a:schemeClr val="tx2"/>
                          </a:solidFill>
                        </a:rPr>
                        <a:t> و دوباره کاری ندارد</a:t>
                      </a:r>
                      <a:endParaRPr lang="en-US" dirty="0">
                        <a:solidFill>
                          <a:schemeClr val="tx2"/>
                        </a:solidFill>
                        <a:cs typeface="B Nazanin" panose="00000400000000000000" pitchFamily="2" charset="-7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058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131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0D00A-F455-B928-1D67-15126BBA1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548BD4-09E0-A496-B2AF-B6CC6FD20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51D3B436-DB93-4332-9316-67642D564668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BA4B1E2-C02B-C903-BD3E-EFBF7B967EB2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17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DD2540-680A-EA62-D0E4-CDA1794C58AC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ایرادات بر خط آستر ملامین فرمالدهید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6B4DD7DE-AAB2-B022-D3F2-92FF8EDA1E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ow To Avoid Pinholes In Paints, Coatings &amp; Linings">
            <a:extLst>
              <a:ext uri="{FF2B5EF4-FFF2-40B4-BE49-F238E27FC236}">
                <a16:creationId xmlns:a16="http://schemas.microsoft.com/office/drawing/2014/main" id="{67FC3062-F434-D666-EB6F-76484BB76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812" y="2059606"/>
            <a:ext cx="3654650" cy="230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80D8E5-222A-E745-88BC-59512E105D59}"/>
              </a:ext>
            </a:extLst>
          </p:cNvPr>
          <p:cNvSpPr txBox="1"/>
          <p:nvPr/>
        </p:nvSpPr>
        <p:spPr>
          <a:xfrm>
            <a:off x="6134792" y="2578010"/>
            <a:ext cx="51040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حفره</a:t>
            </a: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شره </a:t>
            </a:r>
            <a:endParaRPr lang="en-US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en-US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en-US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en-US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en-US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کاهش یا افزایش ضخامت نهایی</a:t>
            </a:r>
            <a:endParaRPr lang="en-US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en-US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r>
              <a:rPr lang="fa-IR">
                <a:cs typeface="B Nazanin" panose="00000400000000000000" pitchFamily="2" charset="-78"/>
              </a:rPr>
              <a:t>گرد و غبار</a:t>
            </a: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AutoNum type="arabicPeriod"/>
            </a:pPr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1028" name="Picture 4" descr="Blistering Paint, Cracking Paint and Other Paint Defects and Solutions |  GARDCO">
            <a:extLst>
              <a:ext uri="{FF2B5EF4-FFF2-40B4-BE49-F238E27FC236}">
                <a16:creationId xmlns:a16="http://schemas.microsoft.com/office/drawing/2014/main" id="{A285F93F-5009-7307-8D08-2DE2392A50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34" r="25694" b="50000"/>
          <a:stretch>
            <a:fillRect/>
          </a:stretch>
        </p:blipFill>
        <p:spPr bwMode="auto">
          <a:xfrm>
            <a:off x="6309453" y="3024035"/>
            <a:ext cx="1904625" cy="194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84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F8B22-DDEF-5043-3262-95E0037F4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75D51-0FA9-88CC-FEF4-BAF475B23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F2D9BDB2-84C3-B090-2426-667E8D3AF704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50724BF-E931-4470-0823-7592F99D90AC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18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863C28-DE0B-54C2-6CA2-24C38C3212BD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4. بیس کوت و کلیر کوت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1480CC1B-A596-93EE-D4A9-4182022FAC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OEM Coating Technology: From Past to Present">
            <a:extLst>
              <a:ext uri="{FF2B5EF4-FFF2-40B4-BE49-F238E27FC236}">
                <a16:creationId xmlns:a16="http://schemas.microsoft.com/office/drawing/2014/main" id="{AEDB0BCC-CC35-A78C-F287-71494F713E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27"/>
          <a:stretch>
            <a:fillRect/>
          </a:stretch>
        </p:blipFill>
        <p:spPr bwMode="auto">
          <a:xfrm>
            <a:off x="734704" y="1888483"/>
            <a:ext cx="6483907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9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47E945-7873-5CF5-6CB1-B084723A8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FDC8D-3921-4B67-C09C-1CB52AE4B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7D48F5DB-5E69-8B54-D698-7521EDBFBF92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42B5C20-1964-109D-552A-B522584C995B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19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5F439A-AB86-C722-A86D-A4B279017458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4. بیس کوت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C10F48CA-B71D-92D8-59BA-A36187882B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019C3C-8BB2-BF23-C9EB-5945FB58A3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515" y="2350147"/>
            <a:ext cx="6093980" cy="37512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D49CC0D-B78F-161D-0A4A-5B5B45AD6FBB}"/>
              </a:ext>
            </a:extLst>
          </p:cNvPr>
          <p:cNvSpPr txBox="1"/>
          <p:nvPr/>
        </p:nvSpPr>
        <p:spPr>
          <a:xfrm>
            <a:off x="7032567" y="2610196"/>
            <a:ext cx="392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solidFill>
                  <a:schemeClr val="tx2"/>
                </a:solidFill>
                <a:cs typeface="B Nazanin" panose="00000400000000000000" pitchFamily="2" charset="-78"/>
              </a:rPr>
              <a:t>خواص مهم بیس کوت در رنگ مایع: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1806A6-B358-FADA-FB7D-EEB491B6E669}"/>
              </a:ext>
            </a:extLst>
          </p:cNvPr>
          <p:cNvSpPr txBox="1"/>
          <p:nvPr/>
        </p:nvSpPr>
        <p:spPr>
          <a:xfrm>
            <a:off x="7514706" y="2979528"/>
            <a:ext cx="34414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dispersibility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rheology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flocculation,</a:t>
            </a:r>
            <a:r>
              <a:rPr lang="fa-IR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sedimentation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storage behavior.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498E1C-148F-682E-4FD0-E8D8D69758CC}"/>
              </a:ext>
            </a:extLst>
          </p:cNvPr>
          <p:cNvSpPr txBox="1"/>
          <p:nvPr/>
        </p:nvSpPr>
        <p:spPr>
          <a:xfrm>
            <a:off x="7032567" y="4364523"/>
            <a:ext cx="392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solidFill>
                  <a:schemeClr val="tx2"/>
                </a:solidFill>
                <a:cs typeface="B Nazanin" panose="00000400000000000000" pitchFamily="2" charset="-78"/>
              </a:rPr>
              <a:t>خواص مهم بیس کوت در فیلم نهایی: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7D0B4C-170F-D901-2CF3-47DBB8367639}"/>
              </a:ext>
            </a:extLst>
          </p:cNvPr>
          <p:cNvSpPr txBox="1"/>
          <p:nvPr/>
        </p:nvSpPr>
        <p:spPr>
          <a:xfrm>
            <a:off x="7514706" y="4733855"/>
            <a:ext cx="34414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light fastness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weather fastness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solvent resistance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chemical resistance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resistance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bleeding resistance.</a:t>
            </a:r>
          </a:p>
        </p:txBody>
      </p:sp>
    </p:spTree>
    <p:extLst>
      <p:ext uri="{BB962C8B-B14F-4D97-AF65-F5344CB8AC3E}">
        <p14:creationId xmlns:p14="http://schemas.microsoft.com/office/powerpoint/2010/main" val="338963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88E78-5CBA-556B-90DC-1D84253A2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2BA4-59E0-CB84-B907-612E74AB7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966A2B42-C1DF-B46C-9BD4-DE251DE2FC53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AD5493-AC1B-E4ED-1ECD-BA43F5E36EB0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20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CBED10-740B-856F-3EE9-9A00756A2ADD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4. کلیر کوت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B837ECBE-586B-9EC2-B4B7-A8B25AAD52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EB1FAC4-4905-D4FA-AF86-48A736733E50}"/>
              </a:ext>
            </a:extLst>
          </p:cNvPr>
          <p:cNvSpPr txBox="1"/>
          <p:nvPr/>
        </p:nvSpPr>
        <p:spPr>
          <a:xfrm>
            <a:off x="7032567" y="2490003"/>
            <a:ext cx="3923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dirty="0">
                <a:solidFill>
                  <a:schemeClr val="tx2"/>
                </a:solidFill>
                <a:cs typeface="B Nazanin" panose="00000400000000000000" pitchFamily="2" charset="-78"/>
              </a:rPr>
              <a:t>خواص مهم بیس کوت در فیلم نهایی: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328CE6-F60F-C86D-5913-D1CAC2758892}"/>
              </a:ext>
            </a:extLst>
          </p:cNvPr>
          <p:cNvSpPr txBox="1"/>
          <p:nvPr/>
        </p:nvSpPr>
        <p:spPr>
          <a:xfrm>
            <a:off x="7514706" y="2859335"/>
            <a:ext cx="3441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gloss and appearance</a:t>
            </a:r>
            <a:endParaRPr lang="fa-IR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etch resistance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durability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scratch resistance.</a:t>
            </a:r>
            <a:endParaRPr lang="fa-IR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 resistance</a:t>
            </a:r>
          </a:p>
        </p:txBody>
      </p:sp>
      <p:pic>
        <p:nvPicPr>
          <p:cNvPr id="3078" name="Picture 6" descr="Key Causes and Solutions for Fixing Peeling Clear Coat">
            <a:extLst>
              <a:ext uri="{FF2B5EF4-FFF2-40B4-BE49-F238E27FC236}">
                <a16:creationId xmlns:a16="http://schemas.microsoft.com/office/drawing/2014/main" id="{CDC618B6-FF48-F4FE-BF0F-C20584424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09" y="1927692"/>
            <a:ext cx="3909366" cy="242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elp (21 Tacoma) is this the clear coat failing? | Tacoma World">
            <a:extLst>
              <a:ext uri="{FF2B5EF4-FFF2-40B4-BE49-F238E27FC236}">
                <a16:creationId xmlns:a16="http://schemas.microsoft.com/office/drawing/2014/main" id="{72F605B1-76C0-0FF8-5CC3-9E8A6E14A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986" y="4394823"/>
            <a:ext cx="1450896" cy="203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Orange Peel Levelling - Risk and Reward - OSREN | Blog">
            <a:extLst>
              <a:ext uri="{FF2B5EF4-FFF2-40B4-BE49-F238E27FC236}">
                <a16:creationId xmlns:a16="http://schemas.microsoft.com/office/drawing/2014/main" id="{6E3D2545-E016-C835-8680-7007211A5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475" y="4231462"/>
            <a:ext cx="4482377" cy="252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42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24A07-2289-E2E5-44DA-3F7661306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996385E-BB35-468B-5373-C2C63A288DA7}"/>
              </a:ext>
            </a:extLst>
          </p:cNvPr>
          <p:cNvSpPr txBox="1"/>
          <p:nvPr/>
        </p:nvSpPr>
        <p:spPr>
          <a:xfrm>
            <a:off x="1176793" y="2598003"/>
            <a:ext cx="9838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cs typeface="B Nazanin" panose="00000400000000000000" pitchFamily="2" charset="-78"/>
              </a:rPr>
              <a:t>فهرست</a:t>
            </a:r>
          </a:p>
        </p:txBody>
      </p:sp>
      <p:sp>
        <p:nvSpPr>
          <p:cNvPr id="3" name="Bevel 2">
            <a:extLst>
              <a:ext uri="{FF2B5EF4-FFF2-40B4-BE49-F238E27FC236}">
                <a16:creationId xmlns:a16="http://schemas.microsoft.com/office/drawing/2014/main" id="{DD72183B-99FF-B1B6-45D4-E6BF93829624}"/>
              </a:ext>
            </a:extLst>
          </p:cNvPr>
          <p:cNvSpPr/>
          <p:nvPr/>
        </p:nvSpPr>
        <p:spPr>
          <a:xfrm>
            <a:off x="587828" y="326571"/>
            <a:ext cx="5120640" cy="92746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548C06-9FE2-A148-97B8-E45850BF6592}"/>
              </a:ext>
            </a:extLst>
          </p:cNvPr>
          <p:cNvSpPr txBox="1"/>
          <p:nvPr/>
        </p:nvSpPr>
        <p:spPr>
          <a:xfrm>
            <a:off x="1280159" y="548641"/>
            <a:ext cx="386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>
                <a:cs typeface="B Nazanin" panose="00000400000000000000" pitchFamily="2" charset="-78"/>
              </a:rPr>
              <a:t>فهرست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pic>
        <p:nvPicPr>
          <p:cNvPr id="2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4C37CFD1-3D71-B73A-5396-8803513DB5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252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B8DEE-0EEE-50DF-8AB7-D5CF27053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C6883-40D9-915A-8EC2-5AADDD30C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1C55E0CB-0ACB-7874-0C81-4EA53C7A6E95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354CC04-2AA5-88E2-855E-59229AA3D54B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21</a:t>
            </a:r>
            <a:endParaRPr lang="en-US" sz="2800" dirty="0"/>
          </a:p>
        </p:txBody>
      </p:sp>
      <p:pic>
        <p:nvPicPr>
          <p:cNvPr id="3" name="Picture 2" descr="Analyzing the automotive painting process in the factory | Equipos Lagos">
            <a:extLst>
              <a:ext uri="{FF2B5EF4-FFF2-40B4-BE49-F238E27FC236}">
                <a16:creationId xmlns:a16="http://schemas.microsoft.com/office/drawing/2014/main" id="{7BE9A8E7-DA59-B8DB-030A-3913D18454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405" y="1936260"/>
            <a:ext cx="7555190" cy="4921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68E9B758-36FB-837F-5817-017E5D4D3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7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2CBE0-98FF-ECBE-DF72-7DF7EFFFB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4A975D-0B5C-2203-B1EF-4826114D959E}"/>
              </a:ext>
            </a:extLst>
          </p:cNvPr>
          <p:cNvSpPr txBox="1"/>
          <p:nvPr/>
        </p:nvSpPr>
        <p:spPr>
          <a:xfrm>
            <a:off x="1176793" y="1972492"/>
            <a:ext cx="9838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cs typeface="B Nazanin" panose="00000400000000000000" pitchFamily="2" charset="-78"/>
              </a:rPr>
              <a:t>رنگ های </a:t>
            </a:r>
            <a:r>
              <a:rPr lang="en-US" sz="4800" b="1" dirty="0">
                <a:cs typeface="B Nazanin" panose="00000400000000000000" pitchFamily="2" charset="-78"/>
              </a:rPr>
              <a:t>OEM</a:t>
            </a:r>
            <a:r>
              <a:rPr lang="fa-IR" sz="4800" b="1" dirty="0">
                <a:cs typeface="B Nazanin" panose="00000400000000000000" pitchFamily="2" charset="-78"/>
              </a:rPr>
              <a:t> قطعات پلیمری</a:t>
            </a:r>
            <a:endParaRPr lang="en-US" sz="4800" b="1" dirty="0">
              <a:cs typeface="B Nazanin" panose="00000400000000000000" pitchFamily="2" charset="-78"/>
            </a:endParaRPr>
          </a:p>
        </p:txBody>
      </p:sp>
      <p:sp>
        <p:nvSpPr>
          <p:cNvPr id="3" name="Bevel 2">
            <a:extLst>
              <a:ext uri="{FF2B5EF4-FFF2-40B4-BE49-F238E27FC236}">
                <a16:creationId xmlns:a16="http://schemas.microsoft.com/office/drawing/2014/main" id="{4EA4847D-16D5-EA38-8B46-3480DB266F5F}"/>
              </a:ext>
            </a:extLst>
          </p:cNvPr>
          <p:cNvSpPr/>
          <p:nvPr/>
        </p:nvSpPr>
        <p:spPr>
          <a:xfrm>
            <a:off x="587828" y="326571"/>
            <a:ext cx="5120640" cy="92746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43FB0B-9143-F77E-C820-F65DFEBB514E}"/>
              </a:ext>
            </a:extLst>
          </p:cNvPr>
          <p:cNvSpPr txBox="1"/>
          <p:nvPr/>
        </p:nvSpPr>
        <p:spPr>
          <a:xfrm>
            <a:off x="1280159" y="548641"/>
            <a:ext cx="386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>
                <a:cs typeface="B Nazanin" panose="00000400000000000000" pitchFamily="2" charset="-78"/>
              </a:rPr>
              <a:t>سامانه رنگ های خودرویی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pic>
        <p:nvPicPr>
          <p:cNvPr id="2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19A72DF0-96EB-DDD4-B2CE-A0F6FEBB4E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rimer for plastics: How to Paint a New Plastic Part">
            <a:extLst>
              <a:ext uri="{FF2B5EF4-FFF2-40B4-BE49-F238E27FC236}">
                <a16:creationId xmlns:a16="http://schemas.microsoft.com/office/drawing/2014/main" id="{47A1BEA2-1F96-C25A-E52C-3FE3024EC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1" y="2803489"/>
            <a:ext cx="5951912" cy="371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93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84626-C77C-9439-054D-4239C8155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75DAA-5E01-C353-1847-72158BC5B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رنگ های </a:t>
            </a:r>
            <a:r>
              <a:rPr lang="en-US" dirty="0">
                <a:cs typeface="B Nazanin" panose="00000400000000000000" pitchFamily="2" charset="-78"/>
              </a:rPr>
              <a:t>OEM </a:t>
            </a:r>
            <a:r>
              <a:rPr lang="fa-IR" dirty="0">
                <a:cs typeface="B Nazanin" panose="00000400000000000000" pitchFamily="2" charset="-78"/>
              </a:rPr>
              <a:t>قطعات پلیمری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DD2D9A30-40C5-5A56-7CAB-07A928400ACE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F68843E-71A6-978F-3E87-18273A631C22}"/>
              </a:ext>
            </a:extLst>
          </p:cNvPr>
          <p:cNvSpPr txBox="1"/>
          <p:nvPr/>
        </p:nvSpPr>
        <p:spPr>
          <a:xfrm>
            <a:off x="941695" y="756605"/>
            <a:ext cx="769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22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21ACA8-FEA1-5796-9E86-1997A7B6C1A9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Nazanin" panose="00000400000000000000" pitchFamily="2" charset="-78"/>
              </a:rPr>
              <a:t>1. آستر چسبندگی قطعات پلیمری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F2452750-2E9C-41FB-C194-EC046A4C13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ainting and repairing a bumper: Full process, step-by-step">
            <a:extLst>
              <a:ext uri="{FF2B5EF4-FFF2-40B4-BE49-F238E27FC236}">
                <a16:creationId xmlns:a16="http://schemas.microsoft.com/office/drawing/2014/main" id="{3FD72F7F-8640-EC0E-769A-16B5CDB37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594" y="2350148"/>
            <a:ext cx="6672762" cy="417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520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A71A07-5AFA-F8F1-F9C6-54BF6B5FD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F37A-AE5B-5046-B50B-A4E99D53E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رنگ های </a:t>
            </a:r>
            <a:r>
              <a:rPr lang="en-US" dirty="0">
                <a:cs typeface="B Nazanin" panose="00000400000000000000" pitchFamily="2" charset="-78"/>
              </a:rPr>
              <a:t>OEM </a:t>
            </a:r>
            <a:r>
              <a:rPr lang="fa-IR" dirty="0">
                <a:cs typeface="B Nazanin" panose="00000400000000000000" pitchFamily="2" charset="-78"/>
              </a:rPr>
              <a:t>قطعات پلیمری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B77C40CE-1516-8E36-7814-1D71EFACCA58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E35CE9-E823-E717-55A0-456F9E8A228A}"/>
              </a:ext>
            </a:extLst>
          </p:cNvPr>
          <p:cNvSpPr txBox="1"/>
          <p:nvPr/>
        </p:nvSpPr>
        <p:spPr>
          <a:xfrm>
            <a:off x="941695" y="756605"/>
            <a:ext cx="9955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23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272AA1-ED81-893E-E87A-E3592F5AC2EB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Nazanin" panose="00000400000000000000" pitchFamily="2" charset="-78"/>
              </a:rPr>
              <a:t>2. بیس کوت و کیلر کوت پلی یورتان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47B6C083-0D0C-391A-29F3-A11C8BF2A2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722453-2D68-AAA2-B741-1BD196CB3989}"/>
              </a:ext>
            </a:extLst>
          </p:cNvPr>
          <p:cNvSpPr txBox="1"/>
          <p:nvPr/>
        </p:nvSpPr>
        <p:spPr>
          <a:xfrm>
            <a:off x="7090611" y="2791326"/>
            <a:ext cx="436668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b="1" dirty="0">
                <a:cs typeface="B Nazanin" panose="00000400000000000000" pitchFamily="2" charset="-78"/>
              </a:rPr>
              <a:t>مزایا</a:t>
            </a:r>
            <a:r>
              <a:rPr lang="fa-IR" b="1" dirty="0">
                <a:cs typeface="B Nazanin" panose="00000400000000000000" pitchFamily="2" charset="-78"/>
              </a:rPr>
              <a:t>ی کلیر کوت </a:t>
            </a:r>
            <a:r>
              <a:rPr lang="en-US" b="1" dirty="0">
                <a:cs typeface="B Nazanin" panose="00000400000000000000" pitchFamily="2" charset="-78"/>
              </a:rPr>
              <a:t> </a:t>
            </a:r>
            <a:r>
              <a:rPr lang="ar-SA" b="1" dirty="0">
                <a:cs typeface="B Nazanin" panose="00000400000000000000" pitchFamily="2" charset="-78"/>
              </a:rPr>
              <a:t>پلی‌یورتان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SA" dirty="0">
                <a:cs typeface="B Nazanin" panose="00000400000000000000" pitchFamily="2" charset="-78"/>
              </a:rPr>
              <a:t>مقاومت بالا در برابر مواد شیمیایی و باران اسیدی</a:t>
            </a:r>
          </a:p>
          <a:p>
            <a:pPr marL="342900" indent="-342900" algn="r" rtl="1">
              <a:buFont typeface="+mj-lt"/>
              <a:buAutoNum type="arabicPeriod"/>
            </a:pPr>
            <a:r>
              <a:rPr lang="ar-SA" dirty="0">
                <a:cs typeface="B Nazanin" panose="00000400000000000000" pitchFamily="2" charset="-78"/>
              </a:rPr>
              <a:t>ظاهر و براقیت عالی</a:t>
            </a: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rabicPeriod"/>
            </a:pP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rabicPeriod"/>
            </a:pPr>
            <a:endParaRPr lang="ar-SA" dirty="0">
              <a:cs typeface="B Nazanin" panose="00000400000000000000" pitchFamily="2" charset="-78"/>
            </a:endParaRPr>
          </a:p>
          <a:p>
            <a:pPr algn="r" rtl="1"/>
            <a:r>
              <a:rPr lang="ar-SA" b="1" dirty="0">
                <a:cs typeface="B Nazanin" panose="00000400000000000000" pitchFamily="2" charset="-78"/>
              </a:rPr>
              <a:t>محدودیت‌ها:</a:t>
            </a:r>
            <a:endParaRPr lang="ar-SA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dirty="0">
                <a:cs typeface="B Nazanin" panose="00000400000000000000" pitchFamily="2" charset="-78"/>
              </a:rPr>
              <a:t>نیاز به اختلاط فوری قبل از استفاده دارد</a:t>
            </a:r>
            <a:endParaRPr lang="fa-IR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ar-SA" dirty="0">
                <a:cs typeface="B Nazanin" panose="00000400000000000000" pitchFamily="2" charset="-78"/>
              </a:rPr>
              <a:t>حساس به پلی‌ایزوسیانات </a:t>
            </a:r>
            <a:r>
              <a:rPr lang="fa-IR" dirty="0">
                <a:cs typeface="B Nazanin" panose="00000400000000000000" pitchFamily="2" charset="-78"/>
              </a:rPr>
              <a:t>استفاده شده</a:t>
            </a:r>
            <a:endParaRPr lang="ar-SA" dirty="0">
              <a:cs typeface="B Nazanin" panose="00000400000000000000" pitchFamily="2" charset="-78"/>
            </a:endParaRPr>
          </a:p>
          <a:p>
            <a:pPr marL="342900" indent="-342900" algn="r" rtl="1">
              <a:buFont typeface="+mj-lt"/>
              <a:buAutoNum type="arabicPeriod"/>
            </a:pPr>
            <a:r>
              <a:rPr lang="fa-IR" dirty="0">
                <a:cs typeface="B Nazanin" panose="00000400000000000000" pitchFamily="2" charset="-78"/>
              </a:rPr>
              <a:t>زمان پات لایف محدود</a:t>
            </a:r>
            <a:endParaRPr lang="ar-SA" dirty="0">
              <a:cs typeface="B Nazanin" panose="00000400000000000000" pitchFamily="2" charset="-78"/>
            </a:endParaRPr>
          </a:p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6763D7-9C76-F4D4-A601-26E0F30772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911"/>
          <a:stretch>
            <a:fillRect/>
          </a:stretch>
        </p:blipFill>
        <p:spPr>
          <a:xfrm>
            <a:off x="829563" y="2082168"/>
            <a:ext cx="5645458" cy="379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0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1FA30-7EEF-4AAE-06B6-7A56BAAF5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750B3-D66B-66E5-FE27-B1F2AB0A1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رنگ های </a:t>
            </a:r>
            <a:r>
              <a:rPr lang="en-US" dirty="0">
                <a:cs typeface="B Nazanin" panose="00000400000000000000" pitchFamily="2" charset="-78"/>
              </a:rPr>
              <a:t>OEM </a:t>
            </a:r>
            <a:r>
              <a:rPr lang="fa-IR" dirty="0">
                <a:cs typeface="B Nazanin" panose="00000400000000000000" pitchFamily="2" charset="-78"/>
              </a:rPr>
              <a:t>قطعات پلیمری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BA9AA6A8-0A43-537E-00F8-543192236E87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9F68CA9-9A0D-0EF4-F642-7CE6EC9B8FEF}"/>
              </a:ext>
            </a:extLst>
          </p:cNvPr>
          <p:cNvSpPr txBox="1"/>
          <p:nvPr/>
        </p:nvSpPr>
        <p:spPr>
          <a:xfrm>
            <a:off x="941695" y="756605"/>
            <a:ext cx="995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/>
              <a:t>24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85CABC-0E1D-822C-46AB-322F7C972AE1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cs typeface="B Nazanin" panose="00000400000000000000" pitchFamily="2" charset="-78"/>
              </a:rPr>
              <a:t>2. رنگ پلی یورتان</a:t>
            </a:r>
            <a:endParaRPr lang="en-US" sz="2400" dirty="0"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441AA740-81F4-28C6-EB3B-4F65EDFAE5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FEB055-F6DF-FACF-CB61-032F70B87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382" y="5107183"/>
            <a:ext cx="6644759" cy="13856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B7A0CC-9953-FC32-1EAF-C7E8F72E40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918" y="1911671"/>
            <a:ext cx="5008464" cy="312831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D0B69B-C795-B6C0-D6A7-B489A9A9FA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0211" y="3597218"/>
            <a:ext cx="1934557" cy="12981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6A69FB3-DDE5-3214-9390-078584296A87}"/>
              </a:ext>
            </a:extLst>
          </p:cNvPr>
          <p:cNvSpPr txBox="1"/>
          <p:nvPr/>
        </p:nvSpPr>
        <p:spPr>
          <a:xfrm>
            <a:off x="6152329" y="2791326"/>
            <a:ext cx="53049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b="1" dirty="0">
                <a:cs typeface="B Nazanin" panose="00000400000000000000" pitchFamily="2" charset="-78"/>
              </a:rPr>
              <a:t>پلی ایزو سیانات استفاده شده در این سیستم یه علت نیاز به خواص مقاومت به </a:t>
            </a:r>
            <a:r>
              <a:rPr lang="en-US" b="1" dirty="0">
                <a:cs typeface="B Nazanin" panose="00000400000000000000" pitchFamily="2" charset="-78"/>
              </a:rPr>
              <a:t>UV</a:t>
            </a:r>
            <a:r>
              <a:rPr lang="fa-IR" b="1" dirty="0">
                <a:cs typeface="B Nazanin" panose="00000400000000000000" pitchFamily="2" charset="-78"/>
              </a:rPr>
              <a:t> از مشتقات </a:t>
            </a:r>
            <a:r>
              <a:rPr lang="en-US" b="1" dirty="0">
                <a:cs typeface="B Nazanin" panose="00000400000000000000" pitchFamily="2" charset="-78"/>
              </a:rPr>
              <a:t>HDI</a:t>
            </a:r>
            <a:r>
              <a:rPr lang="fa-IR" b="1" dirty="0">
                <a:cs typeface="B Nazanin" panose="00000400000000000000" pitchFamily="2" charset="-78"/>
              </a:rPr>
              <a:t> باشند</a:t>
            </a:r>
            <a:endParaRPr lang="en-US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87906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22713"/>
            <a:ext cx="10515600" cy="1325563"/>
          </a:xfrm>
        </p:spPr>
        <p:txBody>
          <a:bodyPr/>
          <a:lstStyle/>
          <a:p>
            <a:pPr algn="ctr"/>
            <a:r>
              <a:rPr lang="en-US" i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Thank you for your attention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CF8710DE-0B80-36FA-71F4-1465176C10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4987447" y="3648276"/>
            <a:ext cx="2217106" cy="257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52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1FD8C-BA04-A4B4-7E67-70C3E5876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D42D0-7084-2C3A-DC15-87AF87C23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فهرست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609B812C-6F6B-2758-E604-67BAAE9F78B7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19C23CA-A8B4-4D65-D2CE-68366934C53E}"/>
              </a:ext>
            </a:extLst>
          </p:cNvPr>
          <p:cNvSpPr txBox="1"/>
          <p:nvPr/>
        </p:nvSpPr>
        <p:spPr>
          <a:xfrm>
            <a:off x="941696" y="756605"/>
            <a:ext cx="31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3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F62212-3FA6-BE18-99F2-4CD6F8CBB6E9}"/>
              </a:ext>
            </a:extLst>
          </p:cNvPr>
          <p:cNvSpPr txBox="1"/>
          <p:nvPr/>
        </p:nvSpPr>
        <p:spPr>
          <a:xfrm>
            <a:off x="1711235" y="1888483"/>
            <a:ext cx="952757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مقدمه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سیر تاریخی رنگ خودرو</a:t>
            </a:r>
          </a:p>
          <a:p>
            <a:pPr algn="r" rtl="1"/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رنگ های </a:t>
            </a:r>
            <a:r>
              <a:rPr lang="en-US" sz="2400" dirty="0">
                <a:solidFill>
                  <a:schemeClr val="tx2"/>
                </a:solidFill>
                <a:cs typeface="B Nazanin" panose="00000400000000000000" pitchFamily="2" charset="-78"/>
              </a:rPr>
              <a:t>OEM</a:t>
            </a:r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 خودرویی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آماده سازی سطح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آستر الکترو دیپوزیشن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آستر ملامین- فرمالدهید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بیس کوت و کلیر کوت</a:t>
            </a:r>
          </a:p>
          <a:p>
            <a:pPr algn="r" rtl="1"/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رنگ های </a:t>
            </a:r>
            <a:r>
              <a:rPr lang="en-US" sz="2400" dirty="0">
                <a:solidFill>
                  <a:schemeClr val="tx2"/>
                </a:solidFill>
                <a:cs typeface="B Nazanin" panose="00000400000000000000" pitchFamily="2" charset="-78"/>
              </a:rPr>
              <a:t>OEM</a:t>
            </a:r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 قطعات پلیمری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آستر عامل چسبندگی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بیس کوت و کلیر کوت</a:t>
            </a:r>
          </a:p>
          <a:p>
            <a:pPr lvl="1" algn="r" rtl="1"/>
            <a:r>
              <a:rPr lang="fa-IR" sz="2000" dirty="0">
                <a:solidFill>
                  <a:schemeClr val="tx2"/>
                </a:solidFill>
                <a:cs typeface="B Nazanin" panose="00000400000000000000" pitchFamily="2" charset="-78"/>
              </a:rPr>
              <a:t>تاپ کوت</a:t>
            </a:r>
          </a:p>
          <a:p>
            <a:pPr lvl="1" algn="r" rtl="1"/>
            <a:endParaRPr lang="fa-IR" sz="2400" dirty="0">
              <a:solidFill>
                <a:schemeClr val="tx2"/>
              </a:solidFill>
              <a:cs typeface="B Nazanin" panose="00000400000000000000" pitchFamily="2" charset="-78"/>
            </a:endParaRPr>
          </a:p>
          <a:p>
            <a:pPr lvl="1" algn="r" rtl="1"/>
            <a:endParaRPr lang="fa-IR" sz="2400" dirty="0">
              <a:solidFill>
                <a:schemeClr val="tx2"/>
              </a:solidFill>
              <a:cs typeface="B Nazanin" panose="00000400000000000000" pitchFamily="2" charset="-78"/>
            </a:endParaRPr>
          </a:p>
          <a:p>
            <a:pPr lvl="1" algn="r" rtl="1"/>
            <a:endParaRPr lang="en-US" sz="2400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95051BD4-AE59-6045-E611-FEB32E64B8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69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76793" y="1972492"/>
            <a:ext cx="9838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cs typeface="B Nazanin" panose="00000400000000000000" pitchFamily="2" charset="-78"/>
              </a:rPr>
              <a:t>سیر تاریخی سیستم های رنگ خودرو</a:t>
            </a:r>
            <a:endParaRPr lang="en-US" sz="4800" b="1" dirty="0"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cs typeface="B Nazanin" panose="00000400000000000000" pitchFamily="2" charset="-78"/>
            </a:endParaRPr>
          </a:p>
        </p:txBody>
      </p:sp>
      <p:sp>
        <p:nvSpPr>
          <p:cNvPr id="3" name="Bevel 2"/>
          <p:cNvSpPr/>
          <p:nvPr/>
        </p:nvSpPr>
        <p:spPr>
          <a:xfrm>
            <a:off x="587828" y="326571"/>
            <a:ext cx="5120640" cy="92746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80159" y="548641"/>
            <a:ext cx="386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>
                <a:cs typeface="B Nazanin" panose="00000400000000000000" pitchFamily="2" charset="-78"/>
              </a:rPr>
              <a:t>مقدمه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pic>
        <p:nvPicPr>
          <p:cNvPr id="1026" name="Picture 2" descr="hagerty.com/media/automo...">
            <a:extLst>
              <a:ext uri="{FF2B5EF4-FFF2-40B4-BE49-F238E27FC236}">
                <a16:creationId xmlns:a16="http://schemas.microsoft.com/office/drawing/2014/main" id="{AF5AC630-0890-AD59-4B1A-505FEE70BE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461" y="2803489"/>
            <a:ext cx="5371874" cy="4027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3D82F052-BC70-84DA-F987-A0F6F5CC59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242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5D6B4-5F5B-F7DC-5A9A-B7DE9C09D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CC952-8A07-D00F-DC88-9CF8B665E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سیر تاریخی سیستم های رنگ خودرو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9CB4EAF1-7EC6-3570-3BFD-CFFDC66EB3A4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803C34-0551-7DF1-7AE9-E6D4F8EB1E53}"/>
              </a:ext>
            </a:extLst>
          </p:cNvPr>
          <p:cNvSpPr txBox="1"/>
          <p:nvPr/>
        </p:nvSpPr>
        <p:spPr>
          <a:xfrm>
            <a:off x="941696" y="756605"/>
            <a:ext cx="31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5</a:t>
            </a:r>
            <a:endParaRPr lang="en-US" sz="2800" dirty="0"/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34D0E49-62F2-B7E7-0DCA-4C4E636D3B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6860699"/>
              </p:ext>
            </p:extLst>
          </p:nvPr>
        </p:nvGraphicFramePr>
        <p:xfrm>
          <a:off x="921325" y="206863"/>
          <a:ext cx="10515600" cy="5556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F82B125-6F70-F852-6B9D-8076358598FE}"/>
              </a:ext>
            </a:extLst>
          </p:cNvPr>
          <p:cNvSpPr/>
          <p:nvPr/>
        </p:nvSpPr>
        <p:spPr>
          <a:xfrm>
            <a:off x="1198512" y="2636898"/>
            <a:ext cx="1637211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Only Black Paint (Asphalt- based) Ford Model 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03FF85D-6AD0-E7AA-5972-539E569D974B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2002971" y="3333584"/>
            <a:ext cx="14147" cy="21092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F03B2AF3-2323-521A-0683-1869CA371AEA}"/>
              </a:ext>
            </a:extLst>
          </p:cNvPr>
          <p:cNvSpPr/>
          <p:nvPr/>
        </p:nvSpPr>
        <p:spPr>
          <a:xfrm>
            <a:off x="1440727" y="5677612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1910</a:t>
            </a:r>
            <a:endParaRPr lang="en-US" sz="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03A6B28-2CA7-7448-D625-8C3CB960663F}"/>
              </a:ext>
            </a:extLst>
          </p:cNvPr>
          <p:cNvSpPr/>
          <p:nvPr/>
        </p:nvSpPr>
        <p:spPr>
          <a:xfrm>
            <a:off x="2376075" y="3532054"/>
            <a:ext cx="1637211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Nitrocellulose Lacquers More color Variety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9EA2575-DB27-9BC0-AE6F-34D894EB2C76}"/>
              </a:ext>
            </a:extLst>
          </p:cNvPr>
          <p:cNvCxnSpPr>
            <a:cxnSpLocks/>
          </p:cNvCxnSpPr>
          <p:nvPr/>
        </p:nvCxnSpPr>
        <p:spPr>
          <a:xfrm>
            <a:off x="3194681" y="4228740"/>
            <a:ext cx="563" cy="123440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4765DAF5-E862-5383-32DC-1E03F75A2024}"/>
              </a:ext>
            </a:extLst>
          </p:cNvPr>
          <p:cNvSpPr/>
          <p:nvPr/>
        </p:nvSpPr>
        <p:spPr>
          <a:xfrm>
            <a:off x="2632436" y="5677611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1925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FB2A991A-ED4E-7FB4-2A06-3817E713E459}"/>
              </a:ext>
            </a:extLst>
          </p:cNvPr>
          <p:cNvSpPr/>
          <p:nvPr/>
        </p:nvSpPr>
        <p:spPr>
          <a:xfrm>
            <a:off x="3599888" y="2636898"/>
            <a:ext cx="1637211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Alkyd resin and Melamine Oven Baking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3857737-3842-C912-24D5-C73773784E53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4404347" y="3333584"/>
            <a:ext cx="14147" cy="21092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09BD7629-F215-E314-DBEC-468F73C66430}"/>
              </a:ext>
            </a:extLst>
          </p:cNvPr>
          <p:cNvSpPr/>
          <p:nvPr/>
        </p:nvSpPr>
        <p:spPr>
          <a:xfrm>
            <a:off x="3842103" y="5677612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1940</a:t>
            </a:r>
            <a:endParaRPr lang="en-US" sz="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D3CDE66-1D38-ED70-4FB4-768E0877EED0}"/>
              </a:ext>
            </a:extLst>
          </p:cNvPr>
          <p:cNvSpPr/>
          <p:nvPr/>
        </p:nvSpPr>
        <p:spPr>
          <a:xfrm>
            <a:off x="5168512" y="3473027"/>
            <a:ext cx="1637211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Acrylic and Melamine Paints/ High popularity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C5E9425-DF38-FBA9-20E5-3ED1A066BE19}"/>
              </a:ext>
            </a:extLst>
          </p:cNvPr>
          <p:cNvCxnSpPr>
            <a:cxnSpLocks/>
          </p:cNvCxnSpPr>
          <p:nvPr/>
        </p:nvCxnSpPr>
        <p:spPr>
          <a:xfrm>
            <a:off x="5987117" y="4169713"/>
            <a:ext cx="0" cy="127314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DE2D593D-1E4B-3512-B57C-8FC4052D2CCC}"/>
              </a:ext>
            </a:extLst>
          </p:cNvPr>
          <p:cNvSpPr/>
          <p:nvPr/>
        </p:nvSpPr>
        <p:spPr>
          <a:xfrm>
            <a:off x="5075008" y="5677611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1960</a:t>
            </a:r>
            <a:endParaRPr lang="en-US" sz="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2B47F9E-C607-D35D-9DCC-24063952B0D7}"/>
              </a:ext>
            </a:extLst>
          </p:cNvPr>
          <p:cNvSpPr/>
          <p:nvPr/>
        </p:nvSpPr>
        <p:spPr>
          <a:xfrm>
            <a:off x="6374706" y="2636898"/>
            <a:ext cx="1637211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Base Coat/Clear Coat System/ High durability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AE1BDC3-D4E5-CCB3-AE76-F489D1FDE850}"/>
              </a:ext>
            </a:extLst>
          </p:cNvPr>
          <p:cNvCxnSpPr>
            <a:cxnSpLocks/>
            <a:stCxn id="35" idx="2"/>
          </p:cNvCxnSpPr>
          <p:nvPr/>
        </p:nvCxnSpPr>
        <p:spPr>
          <a:xfrm flipH="1">
            <a:off x="7179165" y="3333584"/>
            <a:ext cx="14147" cy="21092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F7993ED7-E53D-0A3C-4DF7-CACD503017DD}"/>
              </a:ext>
            </a:extLst>
          </p:cNvPr>
          <p:cNvSpPr/>
          <p:nvPr/>
        </p:nvSpPr>
        <p:spPr>
          <a:xfrm>
            <a:off x="6243479" y="5677611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1975</a:t>
            </a:r>
            <a:endParaRPr lang="en-US" sz="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AFFA804-B3B6-031E-DB45-A34A6D7FAA01}"/>
              </a:ext>
            </a:extLst>
          </p:cNvPr>
          <p:cNvSpPr/>
          <p:nvPr/>
        </p:nvSpPr>
        <p:spPr>
          <a:xfrm>
            <a:off x="7440992" y="3503845"/>
            <a:ext cx="1804608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Water born Paints and E-coat / environmental Shift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530ED6F4-3B97-9473-89B1-90754C29B87B}"/>
              </a:ext>
            </a:extLst>
          </p:cNvPr>
          <p:cNvCxnSpPr>
            <a:cxnSpLocks/>
          </p:cNvCxnSpPr>
          <p:nvPr/>
        </p:nvCxnSpPr>
        <p:spPr>
          <a:xfrm>
            <a:off x="7573812" y="4228740"/>
            <a:ext cx="0" cy="12415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72E626F5-7D3A-A1A7-9322-726DBB84321B}"/>
              </a:ext>
            </a:extLst>
          </p:cNvPr>
          <p:cNvSpPr/>
          <p:nvPr/>
        </p:nvSpPr>
        <p:spPr>
          <a:xfrm>
            <a:off x="7449673" y="5680136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1980</a:t>
            </a:r>
            <a:endParaRPr lang="en-US" sz="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A980AA50-8A22-1396-DB2C-99DB3408B9B2}"/>
              </a:ext>
            </a:extLst>
          </p:cNvPr>
          <p:cNvSpPr/>
          <p:nvPr/>
        </p:nvSpPr>
        <p:spPr>
          <a:xfrm>
            <a:off x="9188201" y="2637406"/>
            <a:ext cx="1637211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Nanotech and Pearl Paints/ High UV Resistance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0C79DC4-4C49-F5FF-0D6A-09459817E41E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9992660" y="3334092"/>
            <a:ext cx="14147" cy="210927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Oval 43">
            <a:extLst>
              <a:ext uri="{FF2B5EF4-FFF2-40B4-BE49-F238E27FC236}">
                <a16:creationId xmlns:a16="http://schemas.microsoft.com/office/drawing/2014/main" id="{2BE0CD20-92B3-0A7A-5A2E-0C75A0803396}"/>
              </a:ext>
            </a:extLst>
          </p:cNvPr>
          <p:cNvSpPr/>
          <p:nvPr/>
        </p:nvSpPr>
        <p:spPr>
          <a:xfrm>
            <a:off x="9430416" y="5678120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2010</a:t>
            </a:r>
            <a:endParaRPr lang="en-US" sz="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979843BE-DA29-167D-E867-A20B1237E2C0}"/>
              </a:ext>
            </a:extLst>
          </p:cNvPr>
          <p:cNvSpPr/>
          <p:nvPr/>
        </p:nvSpPr>
        <p:spPr>
          <a:xfrm>
            <a:off x="10389040" y="3532054"/>
            <a:ext cx="1637211" cy="696686"/>
          </a:xfrm>
          <a:prstGeom prst="round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Smart and Self-healing Paints/ Eco-friendly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7A7AFFDA-4548-F315-0A1A-B96A5B7F769B}"/>
              </a:ext>
            </a:extLst>
          </p:cNvPr>
          <p:cNvCxnSpPr>
            <a:cxnSpLocks/>
            <a:stCxn id="45" idx="2"/>
          </p:cNvCxnSpPr>
          <p:nvPr/>
        </p:nvCxnSpPr>
        <p:spPr>
          <a:xfrm flipH="1">
            <a:off x="11207645" y="4228740"/>
            <a:ext cx="1" cy="124155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B9223251-1471-0152-4D9D-3955E5398E0F}"/>
              </a:ext>
            </a:extLst>
          </p:cNvPr>
          <p:cNvSpPr/>
          <p:nvPr/>
        </p:nvSpPr>
        <p:spPr>
          <a:xfrm>
            <a:off x="10620131" y="5677611"/>
            <a:ext cx="1124488" cy="388977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</a:t>
            </a:r>
            <a:endParaRPr lang="en-US" sz="6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DE6189AA-B394-3668-E202-669740CC5E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84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20" grpId="0" animBg="1"/>
      <p:bldP spid="28" grpId="0" animBg="1"/>
      <p:bldP spid="30" grpId="0" animBg="1"/>
      <p:bldP spid="31" grpId="0" animBg="1"/>
      <p:bldP spid="33" grpId="0" animBg="1"/>
      <p:bldP spid="35" grpId="0" animBg="1"/>
      <p:bldP spid="37" grpId="0" animBg="1"/>
      <p:bldP spid="38" grpId="0" animBg="1"/>
      <p:bldP spid="40" grpId="0" animBg="1"/>
      <p:bldP spid="42" grpId="0" animBg="1"/>
      <p:bldP spid="44" grpId="0" animBg="1"/>
      <p:bldP spid="45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A45B2-DDB6-0CFF-0C37-CF9D480A6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A1E6A66-88D2-E310-98D6-0994635ABFA7}"/>
              </a:ext>
            </a:extLst>
          </p:cNvPr>
          <p:cNvSpPr txBox="1"/>
          <p:nvPr/>
        </p:nvSpPr>
        <p:spPr>
          <a:xfrm>
            <a:off x="1176793" y="1972492"/>
            <a:ext cx="9838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a-IR" sz="4800" b="1" dirty="0">
                <a:solidFill>
                  <a:schemeClr val="tx2"/>
                </a:solidFill>
                <a:cs typeface="B Nazanin" panose="00000400000000000000" pitchFamily="2" charset="-78"/>
              </a:rPr>
              <a:t>رنگ های</a:t>
            </a:r>
            <a:r>
              <a:rPr lang="en-US" sz="4800" b="1" dirty="0">
                <a:solidFill>
                  <a:schemeClr val="tx2"/>
                </a:solidFill>
                <a:cs typeface="B Nazanin" panose="00000400000000000000" pitchFamily="2" charset="-78"/>
              </a:rPr>
              <a:t>OEM </a:t>
            </a:r>
            <a:r>
              <a:rPr lang="fa-IR" sz="4800" b="1" dirty="0">
                <a:solidFill>
                  <a:schemeClr val="tx2"/>
                </a:solidFill>
                <a:cs typeface="B Nazanin" panose="00000400000000000000" pitchFamily="2" charset="-78"/>
              </a:rPr>
              <a:t> خودرو</a:t>
            </a:r>
            <a:endParaRPr lang="en-US" sz="48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sp>
        <p:nvSpPr>
          <p:cNvPr id="3" name="Bevel 2">
            <a:extLst>
              <a:ext uri="{FF2B5EF4-FFF2-40B4-BE49-F238E27FC236}">
                <a16:creationId xmlns:a16="http://schemas.microsoft.com/office/drawing/2014/main" id="{2B46EC91-192B-93E2-0CAF-A0B1F6B42FBF}"/>
              </a:ext>
            </a:extLst>
          </p:cNvPr>
          <p:cNvSpPr/>
          <p:nvPr/>
        </p:nvSpPr>
        <p:spPr>
          <a:xfrm>
            <a:off x="587828" y="326571"/>
            <a:ext cx="5120640" cy="927463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4DDCFE8-BEFB-7620-D99F-602408325B79}"/>
              </a:ext>
            </a:extLst>
          </p:cNvPr>
          <p:cNvSpPr txBox="1"/>
          <p:nvPr/>
        </p:nvSpPr>
        <p:spPr>
          <a:xfrm>
            <a:off x="1280159" y="548641"/>
            <a:ext cx="38666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>
                <a:cs typeface="B Nazanin" panose="00000400000000000000" pitchFamily="2" charset="-78"/>
              </a:rPr>
              <a:t>سامانه رنگ های خودرویی</a:t>
            </a:r>
            <a:endParaRPr lang="en-US" sz="2400" b="1" dirty="0">
              <a:cs typeface="B Nazanin" panose="00000400000000000000" pitchFamily="2" charset="-78"/>
            </a:endParaRPr>
          </a:p>
        </p:txBody>
      </p:sp>
      <p:pic>
        <p:nvPicPr>
          <p:cNvPr id="2052" name="Picture 4" descr="Automotive electrophoresis coating line - Shisheng Group">
            <a:extLst>
              <a:ext uri="{FF2B5EF4-FFF2-40B4-BE49-F238E27FC236}">
                <a16:creationId xmlns:a16="http://schemas.microsoft.com/office/drawing/2014/main" id="{720991C6-5065-E702-A378-C1C9F1EAF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7" y="3092904"/>
            <a:ext cx="5153025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0F858BFB-D586-C31B-9733-216A84BC94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78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0809E-0E19-D1B8-500E-AC06FC8D9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5BBCC-0CB8-F84A-E435-26F9FD4C8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A69BBB84-66A7-5037-7681-9956A4AD3EE7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1ED7D89-7E8B-B9FF-6081-9CF225E4AF75}"/>
              </a:ext>
            </a:extLst>
          </p:cNvPr>
          <p:cNvSpPr txBox="1"/>
          <p:nvPr/>
        </p:nvSpPr>
        <p:spPr>
          <a:xfrm>
            <a:off x="941696" y="756605"/>
            <a:ext cx="31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8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08208F-65A7-166C-68DE-58A5BDCC3BD9}"/>
              </a:ext>
            </a:extLst>
          </p:cNvPr>
          <p:cNvSpPr txBox="1"/>
          <p:nvPr/>
        </p:nvSpPr>
        <p:spPr>
          <a:xfrm>
            <a:off x="1711235" y="1888483"/>
            <a:ext cx="95275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1. آماده سازی سطح: چربی گیری و فسفاته 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B6741A-780F-E627-5673-9439A92E2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658" y="2433637"/>
            <a:ext cx="11180638" cy="3960599"/>
          </a:xfrm>
          <a:prstGeom prst="rect">
            <a:avLst/>
          </a:prstGeom>
        </p:spPr>
      </p:pic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CB419614-0EA1-2037-B1C7-270C337BCB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90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D81B3-A3DF-CC98-FEB3-C57CFA08D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55AA0-8A0A-685F-D030-A51739186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3C0EE855-01C5-F93A-7523-9911AD76315C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97F5069-4D03-C12E-99F7-E37AEB597BC2}"/>
              </a:ext>
            </a:extLst>
          </p:cNvPr>
          <p:cNvSpPr txBox="1"/>
          <p:nvPr/>
        </p:nvSpPr>
        <p:spPr>
          <a:xfrm>
            <a:off x="941696" y="756605"/>
            <a:ext cx="313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9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9C6A5C-DEAF-7178-A2AE-E02A317BCDE4}"/>
              </a:ext>
            </a:extLst>
          </p:cNvPr>
          <p:cNvSpPr txBox="1"/>
          <p:nvPr/>
        </p:nvSpPr>
        <p:spPr>
          <a:xfrm>
            <a:off x="1711235" y="1888483"/>
            <a:ext cx="9527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1. آماده سازی سطح: </a:t>
            </a:r>
          </a:p>
          <a:p>
            <a:pPr lvl="1"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1. چربی گیری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1026" name="Picture 2" descr="Critical parameters to take care of during degreasing in Pre-Treatment  process.">
            <a:extLst>
              <a:ext uri="{FF2B5EF4-FFF2-40B4-BE49-F238E27FC236}">
                <a16:creationId xmlns:a16="http://schemas.microsoft.com/office/drawing/2014/main" id="{8EBC8FCB-F6F1-273B-AB92-7189528CD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80" y="2253330"/>
            <a:ext cx="6171100" cy="414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17DA2D-2213-811F-8E5F-28FFA8DA1A7B}"/>
              </a:ext>
            </a:extLst>
          </p:cNvPr>
          <p:cNvSpPr txBox="1"/>
          <p:nvPr/>
        </p:nvSpPr>
        <p:spPr>
          <a:xfrm>
            <a:off x="7121769" y="3217659"/>
            <a:ext cx="45742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چربی گیری دستی: حلال الکلی، آب و سرفکتانت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2"/>
                </a:solidFill>
                <a:cs typeface="B Nazanin" panose="00000400000000000000" pitchFamily="2" charset="-78"/>
              </a:rPr>
              <a:t>چربی گیری قلیایی 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761A03BF-51B1-C8F1-BD0A-8C142ABE26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887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12BC99-9D4D-16DB-7270-84C675192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74B6F-64A1-3854-8E0D-CE9EF8C2DE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696" y="602129"/>
            <a:ext cx="10515600" cy="1325563"/>
          </a:xfrm>
        </p:spPr>
        <p:txBody>
          <a:bodyPr/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سامانه رنگ های خودرویی </a:t>
            </a:r>
            <a:r>
              <a:rPr lang="en-US" dirty="0">
                <a:cs typeface="B Nazanin" panose="00000400000000000000" pitchFamily="2" charset="-78"/>
              </a:rPr>
              <a:t>OEM</a:t>
            </a:r>
          </a:p>
        </p:txBody>
      </p:sp>
      <p:sp>
        <p:nvSpPr>
          <p:cNvPr id="24" name="Folded Corner 23">
            <a:extLst>
              <a:ext uri="{FF2B5EF4-FFF2-40B4-BE49-F238E27FC236}">
                <a16:creationId xmlns:a16="http://schemas.microsoft.com/office/drawing/2014/main" id="{5DE35871-EB21-B7B8-B221-FDAD397155E5}"/>
              </a:ext>
            </a:extLst>
          </p:cNvPr>
          <p:cNvSpPr/>
          <p:nvPr/>
        </p:nvSpPr>
        <p:spPr>
          <a:xfrm>
            <a:off x="496390" y="463764"/>
            <a:ext cx="1214845" cy="1123405"/>
          </a:xfrm>
          <a:prstGeom prst="folded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A27782-64B6-761B-83B1-49921BB966FB}"/>
              </a:ext>
            </a:extLst>
          </p:cNvPr>
          <p:cNvSpPr txBox="1"/>
          <p:nvPr/>
        </p:nvSpPr>
        <p:spPr>
          <a:xfrm>
            <a:off x="941695" y="756605"/>
            <a:ext cx="995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a-IR" sz="2800" dirty="0"/>
              <a:t>10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B2DD54-AC58-50D9-B110-4947D7D9351D}"/>
              </a:ext>
            </a:extLst>
          </p:cNvPr>
          <p:cNvSpPr txBox="1"/>
          <p:nvPr/>
        </p:nvSpPr>
        <p:spPr>
          <a:xfrm>
            <a:off x="1711235" y="1888483"/>
            <a:ext cx="95275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1. آماده سازی سطح: </a:t>
            </a:r>
          </a:p>
          <a:p>
            <a:pPr lvl="1" algn="r" rtl="1"/>
            <a:r>
              <a:rPr lang="fa-IR" sz="2400" b="1" dirty="0">
                <a:solidFill>
                  <a:schemeClr val="tx2"/>
                </a:solidFill>
                <a:cs typeface="B Nazanin" panose="00000400000000000000" pitchFamily="2" charset="-78"/>
              </a:rPr>
              <a:t>2. فسفاته کاری</a:t>
            </a:r>
            <a:endParaRPr lang="en-US" sz="2400" b="1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B8906A-65A9-8F1D-DCF2-0FC658F98530}"/>
              </a:ext>
            </a:extLst>
          </p:cNvPr>
          <p:cNvSpPr txBox="1"/>
          <p:nvPr/>
        </p:nvSpPr>
        <p:spPr>
          <a:xfrm>
            <a:off x="6350924" y="3217659"/>
            <a:ext cx="58410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200" dirty="0">
                <a:solidFill>
                  <a:schemeClr val="tx2"/>
                </a:solidFill>
                <a:cs typeface="B Nazanin" panose="00000400000000000000" pitchFamily="2" charset="-78"/>
              </a:rPr>
              <a:t>اکتیویشن: فعال سازی سطح</a:t>
            </a:r>
          </a:p>
          <a:p>
            <a:pPr marL="342900" indent="-342900" algn="r" rtl="1">
              <a:buFont typeface="Arial" panose="020B0604020202020204" pitchFamily="34" charset="0"/>
              <a:buChar char="•"/>
            </a:pPr>
            <a:r>
              <a:rPr lang="fa-IR" sz="2200" dirty="0">
                <a:solidFill>
                  <a:schemeClr val="tx2"/>
                </a:solidFill>
                <a:cs typeface="B Nazanin" panose="00000400000000000000" pitchFamily="2" charset="-78"/>
              </a:rPr>
              <a:t>فسفاته کاری: تری کاتیونیک (روی، نیکل، منگنز)</a:t>
            </a:r>
          </a:p>
          <a:p>
            <a:pPr algn="r" rtl="1"/>
            <a:endParaRPr lang="fa-IR" sz="2200" dirty="0">
              <a:solidFill>
                <a:schemeClr val="tx2"/>
              </a:solidFill>
              <a:cs typeface="B Nazanin" panose="00000400000000000000" pitchFamily="2" charset="-78"/>
            </a:endParaRPr>
          </a:p>
          <a:p>
            <a:pPr marL="342900" indent="-342900" algn="r" rtl="1">
              <a:buFont typeface="Arial" panose="020B0604020202020204" pitchFamily="34" charset="0"/>
              <a:buChar char="•"/>
            </a:pPr>
            <a:endParaRPr lang="en-US" sz="2200" dirty="0">
              <a:solidFill>
                <a:schemeClr val="tx2"/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B8CFCBB-8F7C-CEE5-D20E-4CBA7605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594" y="2105178"/>
            <a:ext cx="5543550" cy="2571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06A5EC-1F14-8473-CDD4-A01D1339BFAB}"/>
              </a:ext>
            </a:extLst>
          </p:cNvPr>
          <p:cNvSpPr txBox="1"/>
          <p:nvPr/>
        </p:nvSpPr>
        <p:spPr>
          <a:xfrm>
            <a:off x="1255594" y="5056200"/>
            <a:ext cx="55435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(A) the manganese phosphating coating without nickel; (B) the manganese phosphating coating containing nickel. </a:t>
            </a:r>
          </a:p>
        </p:txBody>
      </p:sp>
      <p:pic>
        <p:nvPicPr>
          <p:cNvPr id="9" name="Picture 12" descr="مجله سرام پخش | شركت توليدی و صنعتی گوهرفام">
            <a:extLst>
              <a:ext uri="{FF2B5EF4-FFF2-40B4-BE49-F238E27FC236}">
                <a16:creationId xmlns:a16="http://schemas.microsoft.com/office/drawing/2014/main" id="{9D1EA1CB-F414-AEE2-D099-79B5EA350A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5" r="27534"/>
          <a:stretch>
            <a:fillRect/>
          </a:stretch>
        </p:blipFill>
        <p:spPr bwMode="auto">
          <a:xfrm>
            <a:off x="1" y="5702531"/>
            <a:ext cx="995514" cy="1155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Education 16x9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_16x9.potx" id="{AA5F22BC-61EA-4F01-AB22-75117871E196}" vid="{BD0EB374-1DDC-4F15-88A9-D386288C58A6}"/>
    </a:ext>
  </a:extLst>
</a:theme>
</file>

<file path=ppt/theme/theme2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Education">
      <a:dk1>
        <a:srgbClr val="3C4743"/>
      </a:dk1>
      <a:lt1>
        <a:srgbClr val="E5E6DA"/>
      </a:lt1>
      <a:dk2>
        <a:srgbClr val="000000"/>
      </a:dk2>
      <a:lt2>
        <a:srgbClr val="FFFFFF"/>
      </a:lt2>
      <a:accent1>
        <a:srgbClr val="DDC237"/>
      </a:accent1>
      <a:accent2>
        <a:srgbClr val="94A43E"/>
      </a:accent2>
      <a:accent3>
        <a:srgbClr val="6488A3"/>
      </a:accent3>
      <a:accent4>
        <a:srgbClr val="926E8F"/>
      </a:accent4>
      <a:accent5>
        <a:srgbClr val="96A1AA"/>
      </a:accent5>
      <a:accent6>
        <a:srgbClr val="A99E8A"/>
      </a:accent6>
      <a:hlink>
        <a:srgbClr val="6488A3"/>
      </a:hlink>
      <a:folHlink>
        <a:srgbClr val="926E8F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46F0C7C-95CD-4157-B59F-1693F8160B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setareh</Template>
  <TotalTime>0</TotalTime>
  <Words>1573</Words>
  <Application>Microsoft Office PowerPoint</Application>
  <PresentationFormat>Widescreen</PresentationFormat>
  <Paragraphs>272</Paragraphs>
  <Slides>25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B Nazanin</vt:lpstr>
      <vt:lpstr>Calibri</vt:lpstr>
      <vt:lpstr>Times New Roman</vt:lpstr>
      <vt:lpstr>Wingdings</vt:lpstr>
      <vt:lpstr>Education 16x9</vt:lpstr>
      <vt:lpstr>سامانه های پوشش خودرویی</vt:lpstr>
      <vt:lpstr>PowerPoint Presentation</vt:lpstr>
      <vt:lpstr>فهرست</vt:lpstr>
      <vt:lpstr>PowerPoint Presentation</vt:lpstr>
      <vt:lpstr>سیر تاریخی سیستم های رنگ خودرو</vt:lpstr>
      <vt:lpstr>PowerPoint Presentation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سامانه رنگ های خودرویی OEM</vt:lpstr>
      <vt:lpstr>PowerPoint Presentation</vt:lpstr>
      <vt:lpstr>رنگ های OEM قطعات پلیمری</vt:lpstr>
      <vt:lpstr>رنگ های OEM قطعات پلیمری</vt:lpstr>
      <vt:lpstr>رنگ های OEM قطعات پلیمری</vt:lpstr>
      <vt:lpstr> 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2019-01-25T08:51:39Z</dcterms:created>
  <dcterms:modified xsi:type="dcterms:W3CDTF">2025-10-07T19:23:26Z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TC034629029991</vt:lpwstr>
  </property>
</Properties>
</file>