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
  </p:notesMasterIdLst>
  <p:sldIdLst>
    <p:sldId id="256" r:id="rId2"/>
    <p:sldId id="257" r:id="rId3"/>
    <p:sldId id="259" r:id="rId4"/>
    <p:sldId id="258" r:id="rId5"/>
    <p:sldId id="261" r:id="rId6"/>
    <p:sldId id="262" r:id="rId7"/>
    <p:sldId id="263" r:id="rId8"/>
    <p:sldId id="264" r:id="rId9"/>
    <p:sldId id="265" r:id="rId10"/>
    <p:sldId id="266" r:id="rId11"/>
    <p:sldId id="267" r:id="rId12"/>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A0E3"/>
    <a:srgbClr val="1A1FE6"/>
    <a:srgbClr val="46AED6"/>
    <a:srgbClr val="52B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826290B4-21D7-4889-AB6F-E3F3B01F8FE3}" type="datetimeFigureOut">
              <a:rPr lang="fa-IR" smtClean="0"/>
              <a:t>26/02/1447</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A73EEB8D-C8CD-46A9-BBED-79C40F084A44}" type="slidenum">
              <a:rPr lang="fa-IR" smtClean="0"/>
              <a:t>‹#›</a:t>
            </a:fld>
            <a:endParaRPr lang="fa-IR"/>
          </a:p>
        </p:txBody>
      </p:sp>
    </p:spTree>
    <p:extLst>
      <p:ext uri="{BB962C8B-B14F-4D97-AF65-F5344CB8AC3E}">
        <p14:creationId xmlns:p14="http://schemas.microsoft.com/office/powerpoint/2010/main" val="1203991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A73EEB8D-C8CD-46A9-BBED-79C40F084A44}" type="slidenum">
              <a:rPr lang="fa-IR" smtClean="0"/>
              <a:t>3</a:t>
            </a:fld>
            <a:endParaRPr lang="fa-IR"/>
          </a:p>
        </p:txBody>
      </p:sp>
    </p:spTree>
    <p:extLst>
      <p:ext uri="{BB962C8B-B14F-4D97-AF65-F5344CB8AC3E}">
        <p14:creationId xmlns:p14="http://schemas.microsoft.com/office/powerpoint/2010/main" val="3190767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ACAAC92-D385-4BCB-9863-FBEA2DF4A122}"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1167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6ED339BC-4BCA-49BB-9725-7361D9888C1B}" type="datetime8">
              <a:rPr lang="fa-IR" smtClean="0"/>
              <a:t>20 اوت 25</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1848997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E08F78-5F88-4A64-B9E2-0F5E6C997A5E}"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1495704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5D72663-6DA2-4015-AA65-C7B65844CAC1}"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18778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067865-081E-45B7-BF14-0B9AC1CB6621}"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2733430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ACD71A6-31A0-494E-A669-DC6AFE97B135}"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26215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2037F46-12D9-4B21-9925-B02C1AF83695}"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1218733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D76F81-ABCC-4F6F-912A-37A2C345599F}"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2297244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9DC1B7-1E40-4A1F-9CB8-D1550DB05E20}"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1410204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7AE3E3-88DF-4140-B7D5-CDFFA84E12E3}"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2351661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9EE967A-DDE2-4A2C-BD8A-917B6C191E31}" type="datetime8">
              <a:rPr lang="fa-IR" smtClean="0"/>
              <a:t>20 اوت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881168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6ED709F-7497-45C2-9209-921526CC4EC3}" type="datetime8">
              <a:rPr lang="fa-IR" smtClean="0"/>
              <a:t>20 اوت 25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10854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508BD02-B13E-4697-B158-45553B7CE4FA}" type="datetime8">
              <a:rPr lang="fa-IR" smtClean="0"/>
              <a:t>20 اوت 25</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4200370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9ED9581-39BD-4BA5-ADBF-8C7DF91AAB63}" type="datetime8">
              <a:rPr lang="fa-IR" smtClean="0"/>
              <a:t>20 اوت 25</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178023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4EEA11-42CC-486F-8584-CAD3C8306FCB}" type="datetime8">
              <a:rPr lang="fa-IR" smtClean="0"/>
              <a:t>20 اوت 25</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385893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653FA11-6593-4BB7-879B-0A29E07BB227}" type="datetime8">
              <a:rPr lang="fa-IR" smtClean="0"/>
              <a:t>20 اوت 25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1759126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0987D7C-77F0-4A45-B0E4-49D47EBCB10B}" type="datetime8">
              <a:rPr lang="fa-IR" smtClean="0"/>
              <a:t>20 اوت 25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267F6DD-CEE2-450A-9330-39EA59629BFB}" type="slidenum">
              <a:rPr lang="fa-IR" smtClean="0"/>
              <a:t>‹#›</a:t>
            </a:fld>
            <a:endParaRPr lang="fa-IR"/>
          </a:p>
        </p:txBody>
      </p:sp>
    </p:spTree>
    <p:extLst>
      <p:ext uri="{BB962C8B-B14F-4D97-AF65-F5344CB8AC3E}">
        <p14:creationId xmlns:p14="http://schemas.microsoft.com/office/powerpoint/2010/main" val="2383135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5678">
              <a:schemeClr val="accent1">
                <a:lumMod val="75000"/>
              </a:schemeClr>
            </a:gs>
            <a:gs pos="0">
              <a:srgbClr val="1A1FE6"/>
            </a:gs>
            <a:gs pos="58000">
              <a:schemeClr val="accent1">
                <a:lumMod val="45000"/>
                <a:lumOff val="55000"/>
              </a:schemeClr>
            </a:gs>
            <a:gs pos="47000">
              <a:schemeClr val="accent1">
                <a:lumMod val="45000"/>
                <a:lumOff val="55000"/>
              </a:schemeClr>
            </a:gs>
            <a:gs pos="100000">
              <a:schemeClr val="accent1">
                <a:lumMod val="60000"/>
                <a:lumOff val="40000"/>
              </a:schemeClr>
            </a:gs>
          </a:gsLst>
          <a:lin ang="135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2AD50016-ACF5-48EC-9D78-E8AB3204835E}" type="datetime8">
              <a:rPr lang="fa-IR" smtClean="0"/>
              <a:t>20 اوت 25</a:t>
            </a:fld>
            <a:endParaRPr lang="fa-I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a-I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F267F6DD-CEE2-450A-9330-39EA59629BFB}" type="slidenum">
              <a:rPr lang="fa-IR" smtClean="0"/>
              <a:t>‹#›</a:t>
            </a:fld>
            <a:endParaRPr lang="fa-IR"/>
          </a:p>
        </p:txBody>
      </p:sp>
    </p:spTree>
    <p:extLst>
      <p:ext uri="{BB962C8B-B14F-4D97-AF65-F5344CB8AC3E}">
        <p14:creationId xmlns:p14="http://schemas.microsoft.com/office/powerpoint/2010/main" val="259486580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dt="0"/>
  <p:txStyles>
    <p:titleStyle>
      <a:lvl1pPr algn="l" defTabSz="457200" rtl="1" eaLnBrk="1" latinLnBrk="0" hangingPunct="1">
        <a:spcBef>
          <a:spcPct val="0"/>
        </a:spcBef>
        <a:buNone/>
        <a:defRPr sz="36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gif"/><Relationship Id="rId5" Type="http://schemas.openxmlformats.org/officeDocument/2006/relationships/image" Target="../media/image1.gif"/><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google.com/search?sca_esv=b9c8812b6c95ceb0&amp;cs=0&amp;q=Urethane+Primer+Surfacer&amp;sa=X&amp;ved=2ahUKEwit7NX9jJSPAxV3lP0HHa3LFsgQxccNegQIGRAB&amp;mstk=AUtExfDDDTdca5N_igVAQdC6OOMTSoP45rAd5zB3H1sKuFoP0BkAeDdDA9Lxv45B6kZW3wIk40N6uXkgg9INQ-5M-CvHRFZVaCjaD-pSncs05ncM_8GMOF5ka2xzbvu3BsAKgh0&amp;csui=3" TargetMode="External"/><Relationship Id="rId7" Type="http://schemas.openxmlformats.org/officeDocument/2006/relationships/image" Target="../media/image8.png"/><Relationship Id="rId2" Type="http://schemas.openxmlformats.org/officeDocument/2006/relationships/hyperlink" Target="https://www.google.com/search?sca_esv=b9c8812b6c95ceb0&amp;cs=0&amp;q=Epoxy+Primer&amp;sa=X&amp;ved=2ahUKEwit7NX9jJSPAxV3lP0HHa3LFsgQxccNegQIEBAB&amp;mstk=AUtExfDDDTdca5N_igVAQdC6OOMTSoP45rAd5zB3H1sKuFoP0BkAeDdDA9Lxv45B6kZW3wIk40N6uXkgg9INQ-5M-CvHRFZVaCjaD-pSncs05ncM_8GMOF5ka2xzbvu3BsAKgh0&amp;csui=3" TargetMode="Externa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2.gif"/><Relationship Id="rId4" Type="http://schemas.openxmlformats.org/officeDocument/2006/relationships/image" Target="../media/image1.gif"/></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13.emf"/><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gif"/><Relationship Id="rId7" Type="http://schemas.openxmlformats.org/officeDocument/2006/relationships/image" Target="../media/image17.png"/><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gif"/><Relationship Id="rId7" Type="http://schemas.openxmlformats.org/officeDocument/2006/relationships/image" Target="../media/image20.png"/><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hyperlink" Target="https://www.google.com/search?sca_esv=0091f1adde5afd41&amp;rlz=1C1GCEA_enIR943IR943&amp;cs=0&amp;q=mica+flakes&amp;sa=X&amp;ved=2ahUKEwjN9sSXpZaPAxVVU6QEHSm4JyQQxccNegQIAxAC&amp;mstk=AUtExfAdgtsEbocEgYp_idPWUW0cgLwB5-RZCVSutb5OM1eFKdnwHSzFPw05-hyxRlv5-asrjTPfeiykbpOxl5YwcTAONyDlNV4o14fvcDYmKzL9eNfEBotD63aN0tuYhpk8DeE&amp;csui=3" TargetMode="External"/><Relationship Id="rId4" Type="http://schemas.openxmlformats.org/officeDocument/2006/relationships/hyperlink" Target="https://www.google.com/search?sca_esv=0091f1adde5afd41&amp;rlz=1C1GCEA_enIR943IR943&amp;cs=0&amp;q=tiny,+light-reflecting+particles&amp;sa=X&amp;ved=2ahUKEwjN9sSXpZaPAxVVU6QEHSm4JyQQxccNegQIAxAB&amp;mstk=AUtExfAdgtsEbocEgYp_idPWUW0cgLwB5-RZCVSutb5OM1eFKdnwHSzFPw05-hyxRlv5-asrjTPfeiykbpOxl5YwcTAONyDlNV4o14fvcDYmKzL9eNfEBotD63aN0tuYhpk8DeE&amp;csui=3" TargetMode="External"/><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46484" y="211015"/>
            <a:ext cx="6321669" cy="1938992"/>
          </a:xfrm>
          <a:prstGeom prst="rect">
            <a:avLst/>
          </a:prstGeom>
          <a:noFill/>
        </p:spPr>
        <p:txBody>
          <a:bodyPr wrap="square" rtlCol="1">
            <a:spAutoFit/>
          </a:bodyPr>
          <a:lstStyle/>
          <a:p>
            <a:pPr algn="ctr"/>
            <a:r>
              <a:rPr lang="en-US" sz="4000" b="1" dirty="0" smtClean="0">
                <a:latin typeface="Times New Roman" panose="02020603050405020304" pitchFamily="18" charset="0"/>
                <a:cs typeface="Times New Roman" panose="02020603050405020304" pitchFamily="18" charset="0"/>
              </a:rPr>
              <a:t>In the Name of God</a:t>
            </a:r>
          </a:p>
          <a:p>
            <a:pPr algn="ctr"/>
            <a:endParaRPr lang="en-US" sz="4000" b="1" dirty="0">
              <a:latin typeface="Times New Roman" panose="02020603050405020304" pitchFamily="18" charset="0"/>
              <a:cs typeface="Times New Roman" panose="02020603050405020304" pitchFamily="18" charset="0"/>
            </a:endParaRPr>
          </a:p>
          <a:p>
            <a:pPr algn="ctr"/>
            <a:endParaRPr lang="fa-IR" sz="4000" b="1"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1</a:t>
            </a:fld>
            <a:endParaRPr lang="fa-IR" sz="1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769577" y="3138724"/>
            <a:ext cx="6321669" cy="1569660"/>
          </a:xfrm>
          <a:prstGeom prst="rect">
            <a:avLst/>
          </a:prstGeom>
          <a:noFill/>
        </p:spPr>
        <p:txBody>
          <a:bodyPr wrap="square" rtlCol="1">
            <a:spAutoFit/>
          </a:bodyPr>
          <a:lstStyle/>
          <a:p>
            <a:pPr algn="ctr"/>
            <a:r>
              <a:rPr lang="en-US" sz="3200" b="1" dirty="0" smtClean="0">
                <a:latin typeface="Times New Roman" panose="02020603050405020304" pitchFamily="18" charset="0"/>
                <a:cs typeface="Times New Roman" panose="02020603050405020304" pitchFamily="18" charset="0"/>
              </a:rPr>
              <a:t>Refinish Automotive Coatings</a:t>
            </a:r>
          </a:p>
          <a:p>
            <a:pPr algn="ctr"/>
            <a:endParaRPr lang="en-US" sz="3200" b="1" dirty="0">
              <a:latin typeface="Times New Roman" panose="02020603050405020304" pitchFamily="18" charset="0"/>
              <a:cs typeface="Times New Roman" panose="02020603050405020304" pitchFamily="18" charset="0"/>
            </a:endParaRPr>
          </a:p>
          <a:p>
            <a:pPr algn="ctr"/>
            <a:r>
              <a:rPr lang="fa-IR" sz="3200" b="1" dirty="0" smtClean="0">
                <a:latin typeface="Times New Roman" panose="02020603050405020304" pitchFamily="18" charset="0"/>
                <a:cs typeface="2  Nazanin" panose="00000400000000000000" pitchFamily="2" charset="-78"/>
              </a:rPr>
              <a:t>پوششهای تعمیراتی خودرویی</a:t>
            </a:r>
            <a:endParaRPr lang="fa-IR" sz="3200" b="1" dirty="0">
              <a:latin typeface="Times New Roman" panose="02020603050405020304" pitchFamily="18" charset="0"/>
              <a:cs typeface="2  Nazanin" panose="00000400000000000000" pitchFamily="2" charset="-78"/>
            </a:endParaRPr>
          </a:p>
        </p:txBody>
      </p:sp>
      <p:sp>
        <p:nvSpPr>
          <p:cNvPr id="8" name="TextBox 7"/>
          <p:cNvSpPr txBox="1"/>
          <p:nvPr/>
        </p:nvSpPr>
        <p:spPr>
          <a:xfrm>
            <a:off x="2101360" y="5235436"/>
            <a:ext cx="7411915" cy="923330"/>
          </a:xfrm>
          <a:prstGeom prst="rect">
            <a:avLst/>
          </a:prstGeom>
          <a:noFill/>
        </p:spPr>
        <p:txBody>
          <a:bodyPr wrap="square" rtlCol="1">
            <a:spAutoFit/>
          </a:bodyPr>
          <a:lstStyle/>
          <a:p>
            <a:pPr algn="ctr"/>
            <a:r>
              <a:rPr lang="en-US" b="1" dirty="0" smtClean="0">
                <a:latin typeface="Times New Roman" panose="02020603050405020304" pitchFamily="18" charset="0"/>
                <a:cs typeface="Times New Roman" panose="02020603050405020304" pitchFamily="18" charset="0"/>
              </a:rPr>
              <a:t>Presented By: </a:t>
            </a:r>
            <a:r>
              <a:rPr lang="en-US" b="1" dirty="0" err="1" smtClean="0">
                <a:latin typeface="Times New Roman" panose="02020603050405020304" pitchFamily="18" charset="0"/>
                <a:cs typeface="Times New Roman" panose="02020603050405020304" pitchFamily="18" charset="0"/>
              </a:rPr>
              <a:t>Dr</a:t>
            </a:r>
            <a:r>
              <a:rPr lang="en-US" b="1" dirty="0" smtClean="0">
                <a:latin typeface="Times New Roman" panose="02020603050405020304" pitchFamily="18" charset="0"/>
                <a:cs typeface="Times New Roman" panose="02020603050405020304" pitchFamily="18" charset="0"/>
              </a:rPr>
              <a:t> Armin </a:t>
            </a:r>
            <a:r>
              <a:rPr lang="en-US" b="1" dirty="0" err="1" smtClean="0">
                <a:latin typeface="Times New Roman" panose="02020603050405020304" pitchFamily="18" charset="0"/>
                <a:cs typeface="Times New Roman" panose="02020603050405020304" pitchFamily="18" charset="0"/>
              </a:rPr>
              <a:t>Hajibaba-Maang</a:t>
            </a:r>
            <a:r>
              <a:rPr lang="en-US" b="1" dirty="0" smtClean="0">
                <a:latin typeface="Times New Roman" panose="02020603050405020304" pitchFamily="18" charset="0"/>
                <a:cs typeface="Times New Roman" panose="02020603050405020304" pitchFamily="18" charset="0"/>
              </a:rPr>
              <a:t> Company</a:t>
            </a:r>
          </a:p>
          <a:p>
            <a:pPr algn="ctr"/>
            <a:endParaRPr lang="en-US" b="1" dirty="0" smtClean="0">
              <a:latin typeface="Times New Roman" panose="02020603050405020304" pitchFamily="18" charset="0"/>
              <a:cs typeface="Times New Roman" panose="02020603050405020304" pitchFamily="18" charset="0"/>
            </a:endParaRPr>
          </a:p>
          <a:p>
            <a:pPr algn="ctr"/>
            <a:r>
              <a:rPr lang="fa-IR" b="1" dirty="0" smtClean="0">
                <a:latin typeface="Times New Roman" panose="02020603050405020304" pitchFamily="18" charset="0"/>
                <a:cs typeface="2  Nazanin" panose="00000400000000000000" pitchFamily="2" charset="-78"/>
              </a:rPr>
              <a:t>ارائه شده: دکتر آرمین حاجی بابا- کارخانه رنگ مانگ</a:t>
            </a:r>
            <a:endParaRPr lang="en-US" b="1" dirty="0">
              <a:latin typeface="Times New Roman" panose="02020603050405020304" pitchFamily="18" charset="0"/>
              <a:cs typeface="2  Nazanin" panose="00000400000000000000" pitchFamily="2" charset="-78"/>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4569" y="1047490"/>
            <a:ext cx="2374913" cy="1173645"/>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1681" y="1838570"/>
            <a:ext cx="2207881" cy="773102"/>
          </a:xfrm>
          <a:prstGeom prst="rect">
            <a:avLst/>
          </a:prstGeom>
        </p:spPr>
      </p:pic>
      <p:sp>
        <p:nvSpPr>
          <p:cNvPr id="16" name="TextBox 15"/>
          <p:cNvSpPr txBox="1"/>
          <p:nvPr/>
        </p:nvSpPr>
        <p:spPr>
          <a:xfrm>
            <a:off x="5042726" y="2646319"/>
            <a:ext cx="2060047" cy="461665"/>
          </a:xfrm>
          <a:prstGeom prst="rect">
            <a:avLst/>
          </a:prstGeom>
          <a:noFill/>
        </p:spPr>
        <p:txBody>
          <a:bodyPr wrap="square" rtlCol="1">
            <a:spAutoFit/>
          </a:bodyPr>
          <a:lstStyle/>
          <a:p>
            <a:r>
              <a:rPr lang="fa-IR" sz="24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777258"/>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10</a:t>
            </a:fld>
            <a:endParaRPr lang="fa-IR" sz="1200"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30" name="TextBox 29"/>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86457" y="339234"/>
            <a:ext cx="6321669" cy="1200329"/>
          </a:xfrm>
          <a:prstGeom prst="rect">
            <a:avLst/>
          </a:prstGeom>
          <a:noFill/>
        </p:spPr>
        <p:txBody>
          <a:bodyPr wrap="square" rtlCol="1">
            <a:spAutoFit/>
          </a:bodyPr>
          <a:lstStyle/>
          <a:p>
            <a:r>
              <a:rPr lang="en-US" sz="2400" b="1" dirty="0">
                <a:latin typeface="Times New Roman" panose="02020603050405020304" pitchFamily="18" charset="0"/>
                <a:cs typeface="Times New Roman" panose="02020603050405020304" pitchFamily="18" charset="0"/>
              </a:rPr>
              <a:t>Refinish Car Paint:</a:t>
            </a:r>
          </a:p>
          <a:p>
            <a:endParaRPr lang="en-US" sz="2400" b="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r>
              <a:rPr lang="en-US" sz="2400" b="1" dirty="0" smtClean="0">
                <a:solidFill>
                  <a:schemeClr val="bg1"/>
                </a:solidFill>
                <a:latin typeface="Times New Roman" panose="02020603050405020304" pitchFamily="18" charset="0"/>
                <a:cs typeface="Times New Roman" panose="02020603050405020304" pitchFamily="18" charset="0"/>
              </a:rPr>
              <a:t>3- Polyurethane Clear Coat</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7953376" y="960581"/>
            <a:ext cx="1980834" cy="17848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95743" y="1442847"/>
            <a:ext cx="6096000" cy="954107"/>
          </a:xfrm>
          <a:prstGeom prst="rect">
            <a:avLst/>
          </a:prstGeom>
        </p:spPr>
        <p:txBody>
          <a:bodyPr>
            <a:spAutoFit/>
          </a:bodyPr>
          <a:lstStyle/>
          <a:p>
            <a:pPr algn="justLow"/>
            <a:r>
              <a:rPr lang="en-US" sz="1400" dirty="0">
                <a:latin typeface="Times New Roman" panose="02020603050405020304" pitchFamily="18" charset="0"/>
                <a:cs typeface="Times New Roman" panose="02020603050405020304" pitchFamily="18" charset="0"/>
              </a:rPr>
              <a:t>Polyurethane clear coat for cars is a transparent protective layer applied over a car's paint job to enhance its appearance and durability. It's essentially a type of paint that provides a glossy finish and protects the underlying color coat from scratches, chips, UV damage, and environmental elements</a:t>
            </a:r>
            <a:endParaRPr lang="fa-IR" sz="1400" dirty="0">
              <a:latin typeface="Times New Roman" panose="02020603050405020304" pitchFamily="18" charset="0"/>
              <a:cs typeface="Times New Roman" panose="02020603050405020304" pitchFamily="18" charset="0"/>
            </a:endParaRPr>
          </a:p>
        </p:txBody>
      </p:sp>
      <p:sp>
        <p:nvSpPr>
          <p:cNvPr id="8" name="Rectangle 7"/>
          <p:cNvSpPr/>
          <p:nvPr/>
        </p:nvSpPr>
        <p:spPr>
          <a:xfrm>
            <a:off x="95742" y="2456795"/>
            <a:ext cx="9838467" cy="4401205"/>
          </a:xfrm>
          <a:prstGeom prst="rect">
            <a:avLst/>
          </a:prstGeom>
        </p:spPr>
        <p:txBody>
          <a:bodyPr wrap="square">
            <a:spAutoFit/>
          </a:bodyPr>
          <a:lstStyle/>
          <a:p>
            <a:pPr algn="justLow"/>
            <a:r>
              <a:rPr lang="en-US" sz="1400" b="1" u="sng" dirty="0">
                <a:latin typeface="Times New Roman" panose="02020603050405020304" pitchFamily="18" charset="0"/>
                <a:cs typeface="Times New Roman" panose="02020603050405020304" pitchFamily="18" charset="0"/>
              </a:rPr>
              <a:t>Key Properties:</a:t>
            </a:r>
          </a:p>
          <a:p>
            <a:pPr algn="justLow">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Durability:</a:t>
            </a:r>
            <a:endParaRPr lang="en-US" sz="1400" dirty="0">
              <a:latin typeface="Times New Roman" panose="02020603050405020304" pitchFamily="18" charset="0"/>
              <a:cs typeface="Times New Roman" panose="02020603050405020304" pitchFamily="18" charset="0"/>
            </a:endParaRPr>
          </a:p>
          <a:p>
            <a:pPr algn="justLow" fontAlgn="ctr"/>
            <a:r>
              <a:rPr lang="en-US" sz="1400" dirty="0" smtClean="0">
                <a:latin typeface="Times New Roman" panose="02020603050405020304" pitchFamily="18" charset="0"/>
                <a:cs typeface="Times New Roman" panose="02020603050405020304" pitchFamily="18" charset="0"/>
              </a:rPr>
              <a:t> Polyurethane </a:t>
            </a:r>
            <a:r>
              <a:rPr lang="en-US" sz="1400" dirty="0">
                <a:latin typeface="Times New Roman" panose="02020603050405020304" pitchFamily="18" charset="0"/>
                <a:cs typeface="Times New Roman" panose="02020603050405020304" pitchFamily="18" charset="0"/>
              </a:rPr>
              <a:t>clear coats are known for their exceptional durability, resisting scratches, chips, and fading. </a:t>
            </a:r>
            <a:endParaRPr lang="en-US" sz="1400" dirty="0" smtClean="0">
              <a:latin typeface="Times New Roman" panose="02020603050405020304" pitchFamily="18" charset="0"/>
              <a:cs typeface="Times New Roman" panose="02020603050405020304" pitchFamily="18" charset="0"/>
            </a:endParaRPr>
          </a:p>
          <a:p>
            <a:pPr algn="justLow" fontAlgn="ctr"/>
            <a:endParaRPr lang="en-US" sz="1400" dirty="0">
              <a:latin typeface="Times New Roman" panose="02020603050405020304" pitchFamily="18" charset="0"/>
              <a:cs typeface="Times New Roman" panose="02020603050405020304" pitchFamily="18" charset="0"/>
            </a:endParaRPr>
          </a:p>
          <a:p>
            <a:pPr algn="justLow">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Gloss:</a:t>
            </a:r>
            <a:endParaRPr lang="en-US" sz="1400" dirty="0">
              <a:latin typeface="Times New Roman" panose="02020603050405020304" pitchFamily="18" charset="0"/>
              <a:cs typeface="Times New Roman" panose="02020603050405020304" pitchFamily="18" charset="0"/>
            </a:endParaRPr>
          </a:p>
          <a:p>
            <a:pPr algn="justLow" fontAlgn="ctr"/>
            <a:r>
              <a:rPr lang="en-US" sz="1400" dirty="0">
                <a:latin typeface="Times New Roman" panose="02020603050405020304" pitchFamily="18" charset="0"/>
                <a:cs typeface="Times New Roman" panose="02020603050405020304" pitchFamily="18" charset="0"/>
              </a:rPr>
              <a:t>They provide a high-gloss finish that enhances the appearance of the car's paint job, giving it a sleek and polished look. </a:t>
            </a:r>
            <a:endParaRPr lang="en-US" sz="1400" dirty="0" smtClean="0">
              <a:latin typeface="Times New Roman" panose="02020603050405020304" pitchFamily="18" charset="0"/>
              <a:cs typeface="Times New Roman" panose="02020603050405020304" pitchFamily="18" charset="0"/>
            </a:endParaRPr>
          </a:p>
          <a:p>
            <a:pPr algn="justLow" fontAlgn="ctr"/>
            <a:endParaRPr lang="en-US" sz="1400" dirty="0">
              <a:latin typeface="Times New Roman" panose="02020603050405020304" pitchFamily="18" charset="0"/>
              <a:cs typeface="Times New Roman" panose="02020603050405020304" pitchFamily="18" charset="0"/>
            </a:endParaRPr>
          </a:p>
          <a:p>
            <a:pPr algn="justLow">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UV Protection</a:t>
            </a:r>
            <a:r>
              <a:rPr lang="en-US" sz="1400" b="1"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p>
            <a:pPr algn="justLow" fontAlgn="ctr"/>
            <a:r>
              <a:rPr lang="en-US" sz="1400" dirty="0">
                <a:latin typeface="Times New Roman" panose="02020603050405020304" pitchFamily="18" charset="0"/>
                <a:cs typeface="Times New Roman" panose="02020603050405020304" pitchFamily="18" charset="0"/>
              </a:rPr>
              <a:t>Polyurethane clear coats often include UV absorbers and anti-free radical technologies to prevent the underlying paint from fading or degrading due to sun </a:t>
            </a:r>
            <a:r>
              <a:rPr lang="en-US" sz="1400" dirty="0" smtClean="0">
                <a:latin typeface="Times New Roman" panose="02020603050405020304" pitchFamily="18" charset="0"/>
                <a:cs typeface="Times New Roman" panose="02020603050405020304" pitchFamily="18" charset="0"/>
              </a:rPr>
              <a:t>exposure.</a:t>
            </a:r>
          </a:p>
          <a:p>
            <a:pPr algn="justLow" fontAlgn="ctr"/>
            <a:endParaRPr lang="en-US" sz="1400" dirty="0">
              <a:latin typeface="Times New Roman" panose="02020603050405020304" pitchFamily="18" charset="0"/>
              <a:cs typeface="Times New Roman" panose="02020603050405020304" pitchFamily="18" charset="0"/>
            </a:endParaRPr>
          </a:p>
          <a:p>
            <a:pPr algn="justLow">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Chemical Resistance:</a:t>
            </a:r>
            <a:endParaRPr lang="en-US" sz="1400" dirty="0">
              <a:latin typeface="Times New Roman" panose="02020603050405020304" pitchFamily="18" charset="0"/>
              <a:cs typeface="Times New Roman" panose="02020603050405020304" pitchFamily="18" charset="0"/>
            </a:endParaRPr>
          </a:p>
          <a:p>
            <a:pPr algn="justLow" fontAlgn="ctr"/>
            <a:r>
              <a:rPr lang="en-US" sz="1400" dirty="0">
                <a:latin typeface="Times New Roman" panose="02020603050405020304" pitchFamily="18" charset="0"/>
                <a:cs typeface="Times New Roman" panose="02020603050405020304" pitchFamily="18" charset="0"/>
              </a:rPr>
              <a:t>They offer protection against various chemicals, including bird droppings, tree sap, and road salt, preventing damage to the paint. </a:t>
            </a:r>
            <a:endParaRPr lang="en-US" sz="1400" dirty="0" smtClean="0">
              <a:latin typeface="Times New Roman" panose="02020603050405020304" pitchFamily="18" charset="0"/>
              <a:cs typeface="Times New Roman" panose="02020603050405020304" pitchFamily="18" charset="0"/>
            </a:endParaRPr>
          </a:p>
          <a:p>
            <a:pPr algn="justLow" fontAlgn="ctr"/>
            <a:endParaRPr lang="en-US" sz="1400" dirty="0">
              <a:latin typeface="Times New Roman" panose="02020603050405020304" pitchFamily="18" charset="0"/>
              <a:cs typeface="Times New Roman" panose="02020603050405020304" pitchFamily="18" charset="0"/>
            </a:endParaRPr>
          </a:p>
          <a:p>
            <a:pPr algn="justLow">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Weather Resistance:</a:t>
            </a:r>
            <a:endParaRPr lang="en-US" sz="1400" dirty="0">
              <a:latin typeface="Times New Roman" panose="02020603050405020304" pitchFamily="18" charset="0"/>
              <a:cs typeface="Times New Roman" panose="02020603050405020304" pitchFamily="18" charset="0"/>
            </a:endParaRPr>
          </a:p>
          <a:p>
            <a:pPr algn="justLow" fontAlgn="ctr"/>
            <a:r>
              <a:rPr lang="en-US" sz="1400" dirty="0">
                <a:latin typeface="Times New Roman" panose="02020603050405020304" pitchFamily="18" charset="0"/>
                <a:cs typeface="Times New Roman" panose="02020603050405020304" pitchFamily="18" charset="0"/>
              </a:rPr>
              <a:t>Polyurethane clear coats can withstand extreme weather conditions, including rain, snow, and temperature fluctuations, without losing their protective properties. </a:t>
            </a:r>
            <a:endParaRPr lang="en-US" sz="1400" dirty="0" smtClean="0">
              <a:latin typeface="Times New Roman" panose="02020603050405020304" pitchFamily="18" charset="0"/>
              <a:cs typeface="Times New Roman" panose="02020603050405020304" pitchFamily="18" charset="0"/>
            </a:endParaRPr>
          </a:p>
          <a:p>
            <a:pPr algn="justLow" fontAlgn="ctr"/>
            <a:endParaRPr lang="en-US" sz="1400" dirty="0">
              <a:latin typeface="Times New Roman" panose="02020603050405020304" pitchFamily="18" charset="0"/>
              <a:cs typeface="Times New Roman" panose="02020603050405020304" pitchFamily="18" charset="0"/>
            </a:endParaRPr>
          </a:p>
          <a:p>
            <a:pPr algn="justLow">
              <a:buFont typeface="Arial" panose="020B0604020202020204" pitchFamily="34" charset="0"/>
              <a:buChar char="•"/>
            </a:pPr>
            <a:r>
              <a:rPr lang="en-US" sz="1400" b="1" dirty="0">
                <a:latin typeface="Times New Roman" panose="02020603050405020304" pitchFamily="18" charset="0"/>
                <a:cs typeface="Times New Roman" panose="02020603050405020304" pitchFamily="18" charset="0"/>
              </a:rPr>
              <a:t>Versatility:</a:t>
            </a:r>
            <a:endParaRPr lang="en-US" sz="1400" dirty="0">
              <a:latin typeface="Times New Roman" panose="02020603050405020304" pitchFamily="18" charset="0"/>
              <a:cs typeface="Times New Roman" panose="02020603050405020304" pitchFamily="18" charset="0"/>
            </a:endParaRPr>
          </a:p>
          <a:p>
            <a:pPr algn="justLow"/>
            <a:r>
              <a:rPr lang="en-US" sz="1400" dirty="0">
                <a:latin typeface="Times New Roman" panose="02020603050405020304" pitchFamily="18" charset="0"/>
                <a:cs typeface="Times New Roman" panose="02020603050405020304" pitchFamily="18" charset="0"/>
              </a:rPr>
              <a:t>They can be applied to various surfaces, including bare metal, painted surfaces, and even some plastics, according to Car-Rep. </a:t>
            </a:r>
            <a:endParaRPr lang="en-US" sz="14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567429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11</a:t>
            </a:fld>
            <a:endParaRPr lang="fa-IR" sz="1200"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7628" y="252303"/>
            <a:ext cx="3492556" cy="1725967"/>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8323" y="1368385"/>
            <a:ext cx="3586629" cy="1255879"/>
          </a:xfrm>
          <a:prstGeom prst="rect">
            <a:avLst/>
          </a:prstGeom>
        </p:spPr>
      </p:pic>
      <p:sp>
        <p:nvSpPr>
          <p:cNvPr id="30" name="TextBox 29"/>
          <p:cNvSpPr txBox="1"/>
          <p:nvPr/>
        </p:nvSpPr>
        <p:spPr>
          <a:xfrm>
            <a:off x="4317023" y="2727936"/>
            <a:ext cx="3616175" cy="646331"/>
          </a:xfrm>
          <a:prstGeom prst="rect">
            <a:avLst/>
          </a:prstGeom>
          <a:noFill/>
        </p:spPr>
        <p:txBody>
          <a:bodyPr wrap="square" rtlCol="1">
            <a:spAutoFit/>
          </a:bodyPr>
          <a:lstStyle/>
          <a:p>
            <a:r>
              <a:rPr lang="fa-IR" sz="36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2" name="Rectangle 1"/>
          <p:cNvSpPr/>
          <p:nvPr/>
        </p:nvSpPr>
        <p:spPr>
          <a:xfrm>
            <a:off x="1468315" y="4990107"/>
            <a:ext cx="8894885" cy="923330"/>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bodyPr>
          <a:lstStyle/>
          <a:p>
            <a:pPr algn="ctr"/>
            <a:r>
              <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Thanks For Your Attention</a:t>
            </a:r>
            <a:endPar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7" name="TextBox 6"/>
          <p:cNvSpPr txBox="1"/>
          <p:nvPr/>
        </p:nvSpPr>
        <p:spPr>
          <a:xfrm>
            <a:off x="1828800" y="3545575"/>
            <a:ext cx="811530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pPr algn="ctr"/>
            <a:r>
              <a:rPr lang="fa-IR" sz="2800" b="1" dirty="0" smtClean="0">
                <a:solidFill>
                  <a:schemeClr val="tx1"/>
                </a:solidFill>
                <a:latin typeface="Times New Roman" panose="02020603050405020304" pitchFamily="18" charset="0"/>
                <a:cs typeface="Times New Roman" panose="02020603050405020304" pitchFamily="18" charset="0"/>
              </a:rPr>
              <a:t>تولیدکننده انواع رنگهای تعمیراتی اتومبیلی، صنعتی و دکوراتیو</a:t>
            </a:r>
            <a:endParaRPr lang="en-US"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12621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2</a:t>
            </a:fld>
            <a:endParaRPr lang="fa-IR" sz="1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792" y="4738823"/>
            <a:ext cx="6321669" cy="584775"/>
          </a:xfrm>
          <a:prstGeom prst="rect">
            <a:avLst/>
          </a:prstGeom>
          <a:noFill/>
        </p:spPr>
        <p:txBody>
          <a:bodyPr wrap="square" rtlCol="1">
            <a:spAutoFit/>
          </a:bodyPr>
          <a:lstStyle/>
          <a:p>
            <a:r>
              <a:rPr lang="en-US" sz="3200" b="1" dirty="0" smtClean="0">
                <a:latin typeface="Times New Roman" panose="02020603050405020304" pitchFamily="18" charset="0"/>
                <a:cs typeface="Times New Roman" panose="02020603050405020304" pitchFamily="18" charset="0"/>
              </a:rPr>
              <a:t>Automotive Coatings:</a:t>
            </a:r>
            <a:endParaRPr lang="fa-IR" sz="3200" b="1" dirty="0">
              <a:latin typeface="Times New Roman" panose="02020603050405020304" pitchFamily="18" charset="0"/>
              <a:cs typeface="Times New Roman" panose="02020603050405020304" pitchFamily="18" charset="0"/>
            </a:endParaRPr>
          </a:p>
        </p:txBody>
      </p:sp>
      <p:sp>
        <p:nvSpPr>
          <p:cNvPr id="2" name="Left Brace 1"/>
          <p:cNvSpPr/>
          <p:nvPr/>
        </p:nvSpPr>
        <p:spPr>
          <a:xfrm>
            <a:off x="4017047" y="4390192"/>
            <a:ext cx="416811" cy="1556238"/>
          </a:xfrm>
          <a:prstGeom prst="leftBrace">
            <a:avLst/>
          </a:prstGeom>
        </p:spPr>
        <p:style>
          <a:lnRef idx="3">
            <a:schemeClr val="dk1"/>
          </a:lnRef>
          <a:fillRef idx="0">
            <a:schemeClr val="dk1"/>
          </a:fillRef>
          <a:effectRef idx="2">
            <a:schemeClr val="dk1"/>
          </a:effectRef>
          <a:fontRef idx="minor">
            <a:schemeClr val="tx1"/>
          </a:fontRef>
        </p:style>
        <p:txBody>
          <a:bodyPr rtlCol="1" anchor="ctr"/>
          <a:lstStyle/>
          <a:p>
            <a:pPr algn="ctr"/>
            <a:endParaRPr lang="fa-IR"/>
          </a:p>
        </p:txBody>
      </p:sp>
      <p:sp>
        <p:nvSpPr>
          <p:cNvPr id="10" name="TextBox 9"/>
          <p:cNvSpPr txBox="1"/>
          <p:nvPr/>
        </p:nvSpPr>
        <p:spPr>
          <a:xfrm>
            <a:off x="4433858" y="4403684"/>
            <a:ext cx="1992213" cy="598942"/>
          </a:xfrm>
          <a:prstGeom prst="rect">
            <a:avLst/>
          </a:prstGeom>
          <a:noFill/>
        </p:spPr>
        <p:txBody>
          <a:bodyPr wrap="square" rtlCol="1">
            <a:spAutoFit/>
          </a:bodyPr>
          <a:lstStyle/>
          <a:p>
            <a:r>
              <a:rPr lang="en-US" sz="3200" b="1" dirty="0" smtClean="0">
                <a:latin typeface="Times New Roman" panose="02020603050405020304" pitchFamily="18" charset="0"/>
                <a:cs typeface="Times New Roman" panose="02020603050405020304" pitchFamily="18" charset="0"/>
              </a:rPr>
              <a:t>OEM</a:t>
            </a:r>
            <a:endParaRPr lang="fa-IR" sz="3200" b="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4433858" y="5361655"/>
            <a:ext cx="2148254" cy="584775"/>
          </a:xfrm>
          <a:prstGeom prst="rect">
            <a:avLst/>
          </a:prstGeom>
          <a:noFill/>
        </p:spPr>
        <p:txBody>
          <a:bodyPr wrap="square" rtlCol="1">
            <a:spAutoFit/>
          </a:bodyPr>
          <a:lstStyle/>
          <a:p>
            <a:r>
              <a:rPr lang="en-US" sz="3200" b="1" dirty="0" smtClean="0">
                <a:latin typeface="Times New Roman" panose="02020603050405020304" pitchFamily="18" charset="0"/>
                <a:cs typeface="Times New Roman" panose="02020603050405020304" pitchFamily="18" charset="0"/>
              </a:rPr>
              <a:t>Refinish</a:t>
            </a:r>
            <a:endParaRPr lang="fa-IR" sz="3200" b="1" dirty="0">
              <a:latin typeface="Times New Roman" panose="02020603050405020304" pitchFamily="18" charset="0"/>
              <a:cs typeface="Times New Roman" panose="02020603050405020304" pitchFamily="18" charset="0"/>
            </a:endParaRPr>
          </a:p>
        </p:txBody>
      </p:sp>
      <p:pic>
        <p:nvPicPr>
          <p:cNvPr id="2056" name="Picture 8" descr="https://cabinaslagos.com/wp-content/uploads/Coating-Lay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731" y="677007"/>
            <a:ext cx="6118340" cy="30903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6690946" y="1538654"/>
            <a:ext cx="5424854" cy="3539430"/>
          </a:xfrm>
          <a:prstGeom prst="rect">
            <a:avLst/>
          </a:prstGeom>
        </p:spPr>
        <p:txBody>
          <a:bodyPr wrap="square">
            <a:spAutoFit/>
          </a:bodyPr>
          <a:lstStyle/>
          <a:p>
            <a:pPr algn="justLow" fontAlgn="base"/>
            <a:r>
              <a:rPr lang="en-US" sz="2000" b="1" dirty="0" err="1">
                <a:latin typeface="Times New Roman" panose="02020603050405020304" pitchFamily="18" charset="0"/>
                <a:cs typeface="Times New Roman" panose="02020603050405020304" pitchFamily="18" charset="0"/>
              </a:rPr>
              <a:t>Cathodic</a:t>
            </a:r>
            <a:r>
              <a:rPr lang="en-US" sz="2000" b="1" dirty="0">
                <a:latin typeface="Times New Roman" panose="02020603050405020304" pitchFamily="18" charset="0"/>
                <a:cs typeface="Times New Roman" panose="02020603050405020304" pitchFamily="18" charset="0"/>
              </a:rPr>
              <a:t> e-coating</a:t>
            </a:r>
            <a:r>
              <a:rPr lang="en-US" sz="1600" dirty="0">
                <a:latin typeface="Times New Roman" panose="02020603050405020304" pitchFamily="18" charset="0"/>
                <a:cs typeface="Times New Roman" panose="02020603050405020304" pitchFamily="18" charset="0"/>
              </a:rPr>
              <a:t> gives the car body a primer coat. It protects the car from corrosion , especially the cavities of the body that cannot be reached easily by spray application</a:t>
            </a:r>
            <a:r>
              <a:rPr lang="en-US" sz="1600" dirty="0" smtClean="0">
                <a:latin typeface="Times New Roman" panose="02020603050405020304" pitchFamily="18" charset="0"/>
                <a:cs typeface="Times New Roman" panose="02020603050405020304" pitchFamily="18" charset="0"/>
              </a:rPr>
              <a:t>.</a:t>
            </a:r>
          </a:p>
          <a:p>
            <a:pPr algn="justLow" fontAlgn="base"/>
            <a:r>
              <a:rPr lang="en-US" sz="1600" dirty="0">
                <a:latin typeface="Times New Roman" panose="02020603050405020304" pitchFamily="18" charset="0"/>
                <a:cs typeface="Times New Roman" panose="02020603050405020304" pitchFamily="18" charset="0"/>
              </a:rPr>
              <a:t/>
            </a:r>
            <a:br>
              <a:rPr lang="en-US" sz="1600"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Primer</a:t>
            </a:r>
            <a:r>
              <a:rPr lang="en-US" sz="1600" dirty="0">
                <a:latin typeface="Times New Roman" panose="02020603050405020304" pitchFamily="18" charset="0"/>
                <a:cs typeface="Times New Roman" panose="02020603050405020304" pitchFamily="18" charset="0"/>
              </a:rPr>
              <a:t>: evens out any irregularities of the underlying layer. It can be sanded easily and provides a smooth surface</a:t>
            </a:r>
            <a:r>
              <a:rPr lang="en-US" sz="1600" dirty="0" smtClean="0">
                <a:latin typeface="Times New Roman" panose="02020603050405020304" pitchFamily="18" charset="0"/>
                <a:cs typeface="Times New Roman" panose="02020603050405020304" pitchFamily="18" charset="0"/>
              </a:rPr>
              <a:t>.</a:t>
            </a:r>
          </a:p>
          <a:p>
            <a:pPr algn="justLow" fontAlgn="base"/>
            <a:endParaRPr lang="en-US" sz="1600" dirty="0">
              <a:latin typeface="Times New Roman" panose="02020603050405020304" pitchFamily="18" charset="0"/>
              <a:cs typeface="Times New Roman" panose="02020603050405020304" pitchFamily="18" charset="0"/>
            </a:endParaRPr>
          </a:p>
          <a:p>
            <a:pPr algn="justLow" fontAlgn="base"/>
            <a:r>
              <a:rPr lang="en-US" sz="2000" b="1" dirty="0">
                <a:latin typeface="Times New Roman" panose="02020603050405020304" pitchFamily="18" charset="0"/>
                <a:cs typeface="Times New Roman" panose="02020603050405020304" pitchFamily="18" charset="0"/>
              </a:rPr>
              <a:t>Basecoat</a:t>
            </a:r>
            <a:r>
              <a:rPr lang="en-US" sz="1600" dirty="0">
                <a:latin typeface="Times New Roman" panose="02020603050405020304" pitchFamily="18" charset="0"/>
                <a:cs typeface="Times New Roman" panose="02020603050405020304" pitchFamily="18" charset="0"/>
              </a:rPr>
              <a:t>: gives the main color to the piece, therefore it plays a significant role in establishing the final visual impression</a:t>
            </a:r>
            <a:r>
              <a:rPr lang="en-US" sz="1600" dirty="0" smtClean="0">
                <a:latin typeface="Times New Roman" panose="02020603050405020304" pitchFamily="18" charset="0"/>
                <a:cs typeface="Times New Roman" panose="02020603050405020304" pitchFamily="18" charset="0"/>
              </a:rPr>
              <a:t>.</a:t>
            </a:r>
          </a:p>
          <a:p>
            <a:pPr algn="justLow" fontAlgn="base"/>
            <a:endParaRPr lang="en-US" sz="1600" dirty="0">
              <a:latin typeface="Times New Roman" panose="02020603050405020304" pitchFamily="18" charset="0"/>
              <a:cs typeface="Times New Roman" panose="02020603050405020304" pitchFamily="18" charset="0"/>
            </a:endParaRPr>
          </a:p>
          <a:p>
            <a:pPr algn="justLow" fontAlgn="base"/>
            <a:r>
              <a:rPr lang="en-US" sz="2000" b="1" dirty="0" smtClean="0">
                <a:latin typeface="Times New Roman" panose="02020603050405020304" pitchFamily="18" charset="0"/>
                <a:cs typeface="Times New Roman" panose="02020603050405020304" pitchFamily="18" charset="0"/>
              </a:rPr>
              <a:t>Clear-coat</a:t>
            </a:r>
            <a:r>
              <a:rPr lang="en-US" sz="1600" dirty="0">
                <a:latin typeface="Times New Roman" panose="02020603050405020304" pitchFamily="18" charset="0"/>
                <a:cs typeface="Times New Roman" panose="02020603050405020304" pitchFamily="18" charset="0"/>
              </a:rPr>
              <a:t>: seals everything else and is applied last. It protects the car from external elements like snow, UV radiation, dirt, etc…</a:t>
            </a:r>
            <a:endParaRPr lang="en-US" sz="1600" i="0" dirty="0">
              <a:effectLst/>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20" name="TextBox 19"/>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8092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3</a:t>
            </a:fld>
            <a:endParaRPr lang="fa-IR" sz="12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0" y="210785"/>
            <a:ext cx="6321669" cy="584775"/>
          </a:xfrm>
          <a:prstGeom prst="rect">
            <a:avLst/>
          </a:prstGeom>
          <a:noFill/>
        </p:spPr>
        <p:txBody>
          <a:bodyPr wrap="square" rtlCol="1">
            <a:spAutoFit/>
          </a:bodyPr>
          <a:lstStyle/>
          <a:p>
            <a:r>
              <a:rPr lang="en-US" sz="3200" b="1" dirty="0" smtClean="0">
                <a:latin typeface="Times New Roman" panose="02020603050405020304" pitchFamily="18" charset="0"/>
                <a:cs typeface="Times New Roman" panose="02020603050405020304" pitchFamily="18" charset="0"/>
              </a:rPr>
              <a:t>OEM Car Paint:</a:t>
            </a:r>
            <a:endParaRPr lang="fa-IR" sz="3200" b="1" dirty="0">
              <a:latin typeface="Times New Roman" panose="02020603050405020304" pitchFamily="18" charset="0"/>
              <a:cs typeface="Times New Roman" panose="02020603050405020304" pitchFamily="18" charset="0"/>
            </a:endParaRPr>
          </a:p>
        </p:txBody>
      </p:sp>
      <p:sp>
        <p:nvSpPr>
          <p:cNvPr id="4" name="Rectangle 3"/>
          <p:cNvSpPr/>
          <p:nvPr/>
        </p:nvSpPr>
        <p:spPr>
          <a:xfrm>
            <a:off x="0" y="795560"/>
            <a:ext cx="8884025" cy="1077218"/>
          </a:xfrm>
          <a:prstGeom prst="rect">
            <a:avLst/>
          </a:prstGeom>
        </p:spPr>
        <p:txBody>
          <a:bodyPr wrap="square">
            <a:spAutoFit/>
          </a:bodyPr>
          <a:lstStyle/>
          <a:p>
            <a:pPr algn="justLow"/>
            <a:r>
              <a:rPr lang="en-US" sz="1600" dirty="0">
                <a:solidFill>
                  <a:srgbClr val="000000"/>
                </a:solidFill>
                <a:latin typeface="Times New Roman" panose="02020603050405020304" pitchFamily="18" charset="0"/>
                <a:cs typeface="Times New Roman" panose="02020603050405020304" pitchFamily="18" charset="0"/>
              </a:rPr>
              <a:t>Car manufacturers use </a:t>
            </a:r>
            <a:r>
              <a:rPr lang="en-US" sz="1600" b="1" dirty="0">
                <a:solidFill>
                  <a:srgbClr val="000000"/>
                </a:solidFill>
                <a:latin typeface="Times New Roman" panose="02020603050405020304" pitchFamily="18" charset="0"/>
                <a:cs typeface="Times New Roman" panose="02020603050405020304" pitchFamily="18" charset="0"/>
              </a:rPr>
              <a:t>OEM (Original Equipment Manufacturer)</a:t>
            </a:r>
            <a:r>
              <a:rPr lang="en-US" sz="1600" dirty="0">
                <a:solidFill>
                  <a:srgbClr val="000000"/>
                </a:solidFill>
                <a:latin typeface="Times New Roman" panose="02020603050405020304" pitchFamily="18" charset="0"/>
                <a:cs typeface="Times New Roman" panose="02020603050405020304" pitchFamily="18" charset="0"/>
              </a:rPr>
              <a:t> paint in the factory. In highly controlled factory settings, with robotic precision, OEM </a:t>
            </a:r>
            <a:r>
              <a:rPr lang="en-US" sz="1600" b="1" dirty="0">
                <a:solidFill>
                  <a:srgbClr val="000000"/>
                </a:solidFill>
                <a:latin typeface="Times New Roman" panose="02020603050405020304" pitchFamily="18" charset="0"/>
                <a:cs typeface="Times New Roman" panose="02020603050405020304" pitchFamily="18" charset="0"/>
              </a:rPr>
              <a:t>automotive paint</a:t>
            </a:r>
            <a:r>
              <a:rPr lang="en-US" sz="1600" dirty="0">
                <a:solidFill>
                  <a:srgbClr val="000000"/>
                </a:solidFill>
                <a:latin typeface="Times New Roman" panose="02020603050405020304" pitchFamily="18" charset="0"/>
                <a:cs typeface="Times New Roman" panose="02020603050405020304" pitchFamily="18" charset="0"/>
              </a:rPr>
              <a:t> provides consistent </a:t>
            </a:r>
            <a:r>
              <a:rPr lang="en-US" sz="1600" dirty="0" smtClean="0">
                <a:solidFill>
                  <a:srgbClr val="000000"/>
                </a:solidFill>
                <a:latin typeface="Times New Roman" panose="02020603050405020304" pitchFamily="18" charset="0"/>
                <a:cs typeface="Times New Roman" panose="02020603050405020304" pitchFamily="18" charset="0"/>
              </a:rPr>
              <a:t>color, </a:t>
            </a:r>
            <a:r>
              <a:rPr lang="en-US" sz="1600" dirty="0">
                <a:solidFill>
                  <a:srgbClr val="000000"/>
                </a:solidFill>
                <a:latin typeface="Times New Roman" panose="02020603050405020304" pitchFamily="18" charset="0"/>
                <a:cs typeface="Times New Roman" panose="02020603050405020304" pitchFamily="18" charset="0"/>
              </a:rPr>
              <a:t>durability, and finishing. In addition, it’s tested to withstand weather, heat, and wear and tear in the long term, providing peace of mind with warranty coverage.</a:t>
            </a:r>
            <a:endParaRPr lang="fa-IR" sz="1600" dirty="0">
              <a:latin typeface="Times New Roman" panose="02020603050405020304" pitchFamily="18" charset="0"/>
              <a:cs typeface="Times New Roman" panose="02020603050405020304" pitchFamily="18" charset="0"/>
            </a:endParaRPr>
          </a:p>
        </p:txBody>
      </p:sp>
      <p:pic>
        <p:nvPicPr>
          <p:cNvPr id="4098" name="Picture 2" descr="Automotive OEM - Paint Shop - PT. Wilisindomas Indahmakmu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639" y="2787162"/>
            <a:ext cx="5797780" cy="38454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2" name="Picture 6" descr="https://s19525.pcdn.co/wp-content/uploads/2024/07/car-painting-factory-1400-1000x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9784" y="2098187"/>
            <a:ext cx="5808785" cy="3480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20" name="TextBox 19"/>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771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4</a:t>
            </a:fld>
            <a:endParaRPr lang="fa-IR" sz="1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0" y="210785"/>
            <a:ext cx="6321669" cy="584775"/>
          </a:xfrm>
          <a:prstGeom prst="rect">
            <a:avLst/>
          </a:prstGeom>
          <a:noFill/>
        </p:spPr>
        <p:txBody>
          <a:bodyPr wrap="square" rtlCol="1">
            <a:spAutoFit/>
          </a:bodyPr>
          <a:lstStyle/>
          <a:p>
            <a:r>
              <a:rPr lang="en-US" sz="3200" b="1" dirty="0" smtClean="0">
                <a:latin typeface="Times New Roman" panose="02020603050405020304" pitchFamily="18" charset="0"/>
                <a:cs typeface="Times New Roman" panose="02020603050405020304" pitchFamily="18" charset="0"/>
              </a:rPr>
              <a:t>Refinish Car Paint:</a:t>
            </a:r>
            <a:endParaRPr lang="fa-IR" sz="3200" b="1" dirty="0">
              <a:latin typeface="Times New Roman" panose="02020603050405020304" pitchFamily="18" charset="0"/>
              <a:cs typeface="Times New Roman" panose="02020603050405020304" pitchFamily="18" charset="0"/>
            </a:endParaRPr>
          </a:p>
        </p:txBody>
      </p:sp>
      <p:sp>
        <p:nvSpPr>
          <p:cNvPr id="4" name="Rectangle 3"/>
          <p:cNvSpPr/>
          <p:nvPr/>
        </p:nvSpPr>
        <p:spPr>
          <a:xfrm>
            <a:off x="0" y="1048352"/>
            <a:ext cx="6465277" cy="1323439"/>
          </a:xfrm>
          <a:prstGeom prst="rect">
            <a:avLst/>
          </a:prstGeom>
        </p:spPr>
        <p:txBody>
          <a:bodyPr wrap="square">
            <a:spAutoFit/>
          </a:bodyPr>
          <a:lstStyle/>
          <a:p>
            <a:pPr algn="justLow"/>
            <a:r>
              <a:rPr lang="en-US" sz="1600" dirty="0">
                <a:solidFill>
                  <a:srgbClr val="001D35"/>
                </a:solidFill>
                <a:latin typeface="Times New Roman" panose="02020603050405020304" pitchFamily="18" charset="0"/>
                <a:cs typeface="Times New Roman" panose="02020603050405020304" pitchFamily="18" charset="0"/>
              </a:rPr>
              <a:t>Car paint refinishing involves restoring or repairing a vehicle's exterior coating. This can range from minor touch-ups to a full repaint, addressing issues like fading, scratches, or damage from accidents. The process generally involves cleaning, repairing imperfections, applying primer, and finally, the topcoat of paint. </a:t>
            </a:r>
            <a:endParaRPr lang="fa-IR" sz="1600" dirty="0">
              <a:latin typeface="Times New Roman" panose="02020603050405020304" pitchFamily="18" charset="0"/>
              <a:cs typeface="Times New Roman" panose="02020603050405020304" pitchFamily="18" charset="0"/>
            </a:endParaRPr>
          </a:p>
        </p:txBody>
      </p:sp>
      <p:pic>
        <p:nvPicPr>
          <p:cNvPr id="3074" name="Picture 2" descr="20210914_Covestro-BASF-Ultra-Line-Pic-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9859" y="2310244"/>
            <a:ext cx="6332293" cy="4178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70338" y="4131236"/>
            <a:ext cx="2101362" cy="646331"/>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Layer of Refinish </a:t>
            </a:r>
            <a:r>
              <a:rPr lang="en-US" b="1" dirty="0">
                <a:latin typeface="Times New Roman" panose="02020603050405020304" pitchFamily="18" charset="0"/>
                <a:cs typeface="Times New Roman" panose="02020603050405020304" pitchFamily="18" charset="0"/>
              </a:rPr>
              <a:t>Car Paint:</a:t>
            </a:r>
            <a:endParaRPr lang="fa-IR" b="1" dirty="0">
              <a:latin typeface="Times New Roman" panose="02020603050405020304" pitchFamily="18" charset="0"/>
              <a:cs typeface="Times New Roman" panose="02020603050405020304" pitchFamily="18" charset="0"/>
            </a:endParaRPr>
          </a:p>
        </p:txBody>
      </p:sp>
      <p:sp>
        <p:nvSpPr>
          <p:cNvPr id="8" name="Left Brace 7"/>
          <p:cNvSpPr/>
          <p:nvPr/>
        </p:nvSpPr>
        <p:spPr>
          <a:xfrm>
            <a:off x="1934308" y="3059723"/>
            <a:ext cx="694592" cy="2593731"/>
          </a:xfrm>
          <a:prstGeom prst="leftBrace">
            <a:avLst/>
          </a:prstGeom>
        </p:spPr>
        <p:style>
          <a:lnRef idx="3">
            <a:schemeClr val="dk1"/>
          </a:lnRef>
          <a:fillRef idx="0">
            <a:schemeClr val="dk1"/>
          </a:fillRef>
          <a:effectRef idx="2">
            <a:schemeClr val="dk1"/>
          </a:effectRef>
          <a:fontRef idx="minor">
            <a:schemeClr val="tx1"/>
          </a:fontRef>
        </p:style>
        <p:txBody>
          <a:bodyPr rtlCol="1" anchor="ctr"/>
          <a:lstStyle/>
          <a:p>
            <a:pPr algn="ctr"/>
            <a:endParaRPr lang="fa-IR"/>
          </a:p>
        </p:txBody>
      </p:sp>
      <p:sp>
        <p:nvSpPr>
          <p:cNvPr id="15" name="Rectangle 14"/>
          <p:cNvSpPr/>
          <p:nvPr/>
        </p:nvSpPr>
        <p:spPr>
          <a:xfrm>
            <a:off x="2391508" y="3237351"/>
            <a:ext cx="2101362" cy="369332"/>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Putty/Primer</a:t>
            </a:r>
            <a:endParaRPr lang="fa-IR" b="1" dirty="0">
              <a:latin typeface="Times New Roman" panose="02020603050405020304" pitchFamily="18" charset="0"/>
              <a:cs typeface="Times New Roman" panose="02020603050405020304" pitchFamily="18" charset="0"/>
            </a:endParaRPr>
          </a:p>
        </p:txBody>
      </p:sp>
      <p:sp>
        <p:nvSpPr>
          <p:cNvPr id="16" name="Rectangle 15"/>
          <p:cNvSpPr/>
          <p:nvPr/>
        </p:nvSpPr>
        <p:spPr>
          <a:xfrm>
            <a:off x="2391508" y="4131236"/>
            <a:ext cx="2101362" cy="369332"/>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Base-Coat</a:t>
            </a:r>
            <a:endParaRPr lang="fa-IR" b="1" dirty="0">
              <a:latin typeface="Times New Roman" panose="02020603050405020304" pitchFamily="18" charset="0"/>
              <a:cs typeface="Times New Roman" panose="02020603050405020304" pitchFamily="18" charset="0"/>
            </a:endParaRPr>
          </a:p>
        </p:txBody>
      </p:sp>
      <p:sp>
        <p:nvSpPr>
          <p:cNvPr id="17" name="Rectangle 16"/>
          <p:cNvSpPr/>
          <p:nvPr/>
        </p:nvSpPr>
        <p:spPr>
          <a:xfrm>
            <a:off x="2391508" y="5003834"/>
            <a:ext cx="2101362" cy="369332"/>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Top - Coat</a:t>
            </a:r>
            <a:endParaRPr lang="fa-IR" b="1" dirty="0">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21" name="TextBox 20"/>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67824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5</a:t>
            </a:fld>
            <a:endParaRPr lang="fa-IR" sz="1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0" y="210785"/>
            <a:ext cx="6321669" cy="2062103"/>
          </a:xfrm>
          <a:prstGeom prst="rect">
            <a:avLst/>
          </a:prstGeom>
          <a:noFill/>
        </p:spPr>
        <p:txBody>
          <a:bodyPr wrap="square" rtlCol="1">
            <a:spAutoFit/>
          </a:bodyPr>
          <a:lstStyle/>
          <a:p>
            <a:r>
              <a:rPr lang="en-US" sz="3200" b="1" smtClean="0">
                <a:latin typeface="Times New Roman" panose="02020603050405020304" pitchFamily="18" charset="0"/>
                <a:cs typeface="Times New Roman" panose="02020603050405020304" pitchFamily="18" charset="0"/>
              </a:rPr>
              <a:t>Refinish Car Paint:</a:t>
            </a:r>
          </a:p>
          <a:p>
            <a:endParaRPr lang="en-US" sz="3200" b="1" smtClean="0">
              <a:latin typeface="Times New Roman" panose="02020603050405020304" pitchFamily="18" charset="0"/>
              <a:cs typeface="Times New Roman" panose="02020603050405020304" pitchFamily="18" charset="0"/>
            </a:endParaRPr>
          </a:p>
          <a:p>
            <a:r>
              <a:rPr lang="en-US" sz="2800" b="1" smtClean="0">
                <a:solidFill>
                  <a:schemeClr val="bg1">
                    <a:lumMod val="95000"/>
                    <a:lumOff val="5000"/>
                  </a:schemeClr>
                </a:solidFill>
                <a:latin typeface="Times New Roman" panose="02020603050405020304" pitchFamily="18" charset="0"/>
                <a:cs typeface="Times New Roman" panose="02020603050405020304" pitchFamily="18" charset="0"/>
              </a:rPr>
              <a:t>1- Putty/Primer</a:t>
            </a:r>
          </a:p>
          <a:p>
            <a:endParaRPr lang="en-US" sz="32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 y="4295350"/>
            <a:ext cx="1468315" cy="523220"/>
          </a:xfrm>
          <a:prstGeom prst="rect">
            <a:avLst/>
          </a:prstGeom>
          <a:noFill/>
        </p:spPr>
        <p:txBody>
          <a:bodyPr wrap="square" rtlCol="1">
            <a:spAutoFit/>
          </a:bodyPr>
          <a:lstStyle/>
          <a:p>
            <a:r>
              <a:rPr lang="en-US" sz="2800" b="1" dirty="0" smtClean="0">
                <a:latin typeface="Times New Roman" panose="02020603050405020304" pitchFamily="18" charset="0"/>
                <a:cs typeface="Times New Roman" panose="02020603050405020304" pitchFamily="18" charset="0"/>
              </a:rPr>
              <a:t>Primers</a:t>
            </a:r>
            <a:endParaRPr lang="en-US" sz="3200" b="1" dirty="0">
              <a:latin typeface="Times New Roman" panose="02020603050405020304" pitchFamily="18" charset="0"/>
              <a:cs typeface="Times New Roman" panose="02020603050405020304" pitchFamily="18" charset="0"/>
            </a:endParaRPr>
          </a:p>
        </p:txBody>
      </p:sp>
      <p:sp>
        <p:nvSpPr>
          <p:cNvPr id="2" name="Left Brace 1"/>
          <p:cNvSpPr/>
          <p:nvPr/>
        </p:nvSpPr>
        <p:spPr>
          <a:xfrm>
            <a:off x="1389184" y="2558562"/>
            <a:ext cx="562707" cy="4123592"/>
          </a:xfrm>
          <a:prstGeom prst="leftBrace">
            <a:avLst/>
          </a:prstGeom>
        </p:spPr>
        <p:style>
          <a:lnRef idx="3">
            <a:schemeClr val="dk1"/>
          </a:lnRef>
          <a:fillRef idx="0">
            <a:schemeClr val="dk1"/>
          </a:fillRef>
          <a:effectRef idx="2">
            <a:schemeClr val="dk1"/>
          </a:effectRef>
          <a:fontRef idx="minor">
            <a:schemeClr val="tx1"/>
          </a:fontRef>
        </p:style>
        <p:txBody>
          <a:bodyPr rtlCol="1" anchor="ctr"/>
          <a:lstStyle/>
          <a:p>
            <a:pPr algn="ctr"/>
            <a:endParaRPr lang="fa-IR"/>
          </a:p>
        </p:txBody>
      </p:sp>
      <p:sp>
        <p:nvSpPr>
          <p:cNvPr id="4" name="Rectangle 3"/>
          <p:cNvSpPr/>
          <p:nvPr/>
        </p:nvSpPr>
        <p:spPr>
          <a:xfrm>
            <a:off x="2540977" y="1318781"/>
            <a:ext cx="7315200" cy="954107"/>
          </a:xfrm>
          <a:prstGeom prst="rect">
            <a:avLst/>
          </a:prstGeom>
        </p:spPr>
        <p:txBody>
          <a:bodyPr wrap="square">
            <a:spAutoFit/>
          </a:bodyPr>
          <a:lstStyle/>
          <a:p>
            <a:pPr algn="justLow"/>
            <a:r>
              <a:rPr lang="en-US" sz="1400" dirty="0">
                <a:latin typeface="Times New Roman" panose="02020603050405020304" pitchFamily="18" charset="0"/>
                <a:cs typeface="Times New Roman" panose="02020603050405020304" pitchFamily="18" charset="0"/>
              </a:rPr>
              <a:t>Automotive primers serve as a crucial base layer for car paint, enhancing adhesion and providing a smooth surface. Types include epoxy, </a:t>
            </a:r>
            <a:r>
              <a:rPr lang="en-US" sz="1400" dirty="0" smtClean="0">
                <a:latin typeface="Times New Roman" panose="02020603050405020304" pitchFamily="18" charset="0"/>
                <a:cs typeface="Times New Roman" panose="02020603050405020304" pitchFamily="18" charset="0"/>
              </a:rPr>
              <a:t>urethane and nitrocellulose primers</a:t>
            </a:r>
            <a:r>
              <a:rPr lang="en-US" sz="1400" dirty="0">
                <a:latin typeface="Times New Roman" panose="02020603050405020304" pitchFamily="18" charset="0"/>
                <a:cs typeface="Times New Roman" panose="02020603050405020304" pitchFamily="18" charset="0"/>
              </a:rPr>
              <a:t>, each with unique properties for corrosion protection, filling imperfections, or promoting adhesion to bare metal. They also influence the final color's appearance and can improve the overall finish. </a:t>
            </a:r>
            <a:endParaRPr lang="fa-IR" sz="1400" dirty="0">
              <a:latin typeface="Times New Roman" panose="02020603050405020304" pitchFamily="18" charset="0"/>
              <a:cs typeface="Times New Roman" panose="02020603050405020304" pitchFamily="18" charset="0"/>
            </a:endParaRPr>
          </a:p>
        </p:txBody>
      </p:sp>
      <p:sp>
        <p:nvSpPr>
          <p:cNvPr id="7" name="Rectangle 6"/>
          <p:cNvSpPr/>
          <p:nvPr/>
        </p:nvSpPr>
        <p:spPr>
          <a:xfrm>
            <a:off x="1755530" y="2558562"/>
            <a:ext cx="8100647" cy="800219"/>
          </a:xfrm>
          <a:prstGeom prst="rect">
            <a:avLst/>
          </a:prstGeom>
        </p:spPr>
        <p:txBody>
          <a:bodyPr wrap="square">
            <a:spAutoFit/>
          </a:bodyPr>
          <a:lstStyle/>
          <a:p>
            <a:pPr algn="justLow"/>
            <a:r>
              <a:rPr lang="en-US" dirty="0">
                <a:solidFill>
                  <a:srgbClr val="001D35"/>
                </a:solidFill>
                <a:latin typeface="Google Sans"/>
              </a:rPr>
              <a:t> </a:t>
            </a:r>
            <a:r>
              <a:rPr lang="en-US" b="1" dirty="0">
                <a:latin typeface="Times New Roman" panose="02020603050405020304" pitchFamily="18" charset="0"/>
                <a:cs typeface="Times New Roman" panose="02020603050405020304" pitchFamily="18" charset="0"/>
                <a:hlinkClick r:id="rId2"/>
              </a:rPr>
              <a:t>Epoxy Primer</a:t>
            </a:r>
            <a:r>
              <a:rPr lang="en-US" sz="1400" dirty="0">
                <a:latin typeface="Times New Roman" panose="02020603050405020304" pitchFamily="18" charset="0"/>
                <a:cs typeface="Times New Roman" panose="02020603050405020304" pitchFamily="18" charset="0"/>
              </a:rPr>
              <a:t>: Known for excellent corrosion resistance, epoxy primers are a good choice for protecting the car body from rust and moisture. They also offer strong adhesion to various surfaces like metal, plastic, fiberglass, and wood. </a:t>
            </a:r>
            <a:endParaRPr lang="fa-IR" sz="1400" dirty="0">
              <a:latin typeface="Times New Roman" panose="02020603050405020304" pitchFamily="18" charset="0"/>
              <a:cs typeface="Times New Roman" panose="02020603050405020304" pitchFamily="18" charset="0"/>
            </a:endParaRPr>
          </a:p>
        </p:txBody>
      </p:sp>
      <p:sp>
        <p:nvSpPr>
          <p:cNvPr id="8" name="Rectangle 7"/>
          <p:cNvSpPr/>
          <p:nvPr/>
        </p:nvSpPr>
        <p:spPr>
          <a:xfrm>
            <a:off x="1843454" y="4220248"/>
            <a:ext cx="8012723" cy="800219"/>
          </a:xfrm>
          <a:prstGeom prst="rect">
            <a:avLst/>
          </a:prstGeom>
        </p:spPr>
        <p:txBody>
          <a:bodyPr wrap="square">
            <a:spAutoFit/>
          </a:bodyPr>
          <a:lstStyle/>
          <a:p>
            <a:pPr algn="justLow"/>
            <a:r>
              <a:rPr lang="en-US" b="1" dirty="0">
                <a:latin typeface="Times New Roman" panose="02020603050405020304" pitchFamily="18" charset="0"/>
                <a:cs typeface="Times New Roman" panose="02020603050405020304" pitchFamily="18" charset="0"/>
                <a:hlinkClick r:id="rId3"/>
              </a:rPr>
              <a:t>Urethane Primer </a:t>
            </a:r>
            <a:r>
              <a:rPr lang="en-US" sz="1400" dirty="0" smtClean="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 This two-part primer is often used for filling in minor imperfections and scratches before painting. It's commonly used alongside putty or fillers for repairs and provides good sanding properties. </a:t>
            </a:r>
            <a:endParaRPr lang="fa-IR" sz="1400" dirty="0">
              <a:latin typeface="Times New Roman" panose="02020603050405020304" pitchFamily="18" charset="0"/>
              <a:cs typeface="Times New Roman" panose="02020603050405020304" pitchFamily="18" charset="0"/>
            </a:endParaRPr>
          </a:p>
        </p:txBody>
      </p:sp>
      <p:sp>
        <p:nvSpPr>
          <p:cNvPr id="10" name="Rectangle 9"/>
          <p:cNvSpPr/>
          <p:nvPr/>
        </p:nvSpPr>
        <p:spPr>
          <a:xfrm>
            <a:off x="1843454" y="5467152"/>
            <a:ext cx="8188052" cy="1015663"/>
          </a:xfrm>
          <a:prstGeom prst="rect">
            <a:avLst/>
          </a:prstGeom>
        </p:spPr>
        <p:txBody>
          <a:bodyPr wrap="square">
            <a:spAutoFit/>
          </a:bodyPr>
          <a:lstStyle/>
          <a:p>
            <a:pPr algn="justLow"/>
            <a:r>
              <a:rPr lang="en-US" b="1" dirty="0" smtClean="0">
                <a:latin typeface="Times New Roman" panose="02020603050405020304" pitchFamily="18" charset="0"/>
                <a:cs typeface="Times New Roman" panose="02020603050405020304" pitchFamily="18" charset="0"/>
                <a:hlinkClick r:id="rId3"/>
              </a:rPr>
              <a:t>Nitrocellulose Primer: </a:t>
            </a:r>
            <a:r>
              <a:rPr lang="en-US" sz="1400" dirty="0" smtClean="0">
                <a:latin typeface="Times New Roman" panose="02020603050405020304" pitchFamily="18" charset="0"/>
                <a:cs typeface="Times New Roman" panose="02020603050405020304" pitchFamily="18" charset="0"/>
              </a:rPr>
              <a:t>NC primer </a:t>
            </a:r>
            <a:r>
              <a:rPr lang="en-US" sz="1400" dirty="0">
                <a:latin typeface="Times New Roman" panose="02020603050405020304" pitchFamily="18" charset="0"/>
                <a:cs typeface="Times New Roman" panose="02020603050405020304" pitchFamily="18" charset="0"/>
              </a:rPr>
              <a:t>is a </a:t>
            </a:r>
            <a:r>
              <a:rPr lang="en-US" sz="1400" dirty="0" smtClean="0">
                <a:latin typeface="Times New Roman" panose="02020603050405020304" pitchFamily="18" charset="0"/>
                <a:cs typeface="Times New Roman" panose="02020603050405020304" pitchFamily="18" charset="0"/>
              </a:rPr>
              <a:t>fast-drying primer </a:t>
            </a:r>
            <a:r>
              <a:rPr lang="en-US" sz="1400" dirty="0">
                <a:latin typeface="Times New Roman" panose="02020603050405020304" pitchFamily="18" charset="0"/>
                <a:cs typeface="Times New Roman" panose="02020603050405020304" pitchFamily="18" charset="0"/>
              </a:rPr>
              <a:t>used in automotive refinishing and other applications. It's known for its ability to provide a smooth, even base for topcoats, while also offering good filling properties for minor surface imperfections. Nitrocellulose primers are compatible with both nitrocellulose (1K) and 2K topcoats, making them versatile for various painting projects</a:t>
            </a:r>
            <a:r>
              <a:rPr lang="en-US" sz="1400" b="1" dirty="0" smtClean="0">
                <a:latin typeface="Times New Roman" panose="02020603050405020304" pitchFamily="18" charset="0"/>
                <a:cs typeface="Times New Roman" panose="02020603050405020304" pitchFamily="18" charset="0"/>
                <a:hlinkClick r:id="rId3"/>
              </a:rPr>
              <a:t> </a:t>
            </a:r>
            <a:endParaRPr lang="fa-IR" sz="1400" dirty="0">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1872" y="101600"/>
            <a:ext cx="1308307" cy="646545"/>
          </a:xfrm>
          <a:prstGeom prst="rect">
            <a:avLst/>
          </a:prstGeom>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99961" y="453905"/>
            <a:ext cx="1398026" cy="489527"/>
          </a:xfrm>
          <a:prstGeom prst="rect">
            <a:avLst/>
          </a:prstGeom>
        </p:spPr>
      </p:pic>
      <p:sp>
        <p:nvSpPr>
          <p:cNvPr id="26" name="TextBox 25"/>
          <p:cNvSpPr txBox="1"/>
          <p:nvPr/>
        </p:nvSpPr>
        <p:spPr>
          <a:xfrm>
            <a:off x="10215245"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6"/>
          <a:stretch>
            <a:fillRect/>
          </a:stretch>
        </p:blipFill>
        <p:spPr>
          <a:xfrm>
            <a:off x="10205036" y="5192997"/>
            <a:ext cx="1869715" cy="1440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17"/>
          <p:cNvPicPr>
            <a:picLocks noChangeAspect="1"/>
          </p:cNvPicPr>
          <p:nvPr/>
        </p:nvPicPr>
        <p:blipFill>
          <a:blip r:embed="rId7"/>
          <a:stretch>
            <a:fillRect/>
          </a:stretch>
        </p:blipFill>
        <p:spPr>
          <a:xfrm>
            <a:off x="10195976" y="3493480"/>
            <a:ext cx="1869715" cy="14535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8"/>
          <a:stretch>
            <a:fillRect/>
          </a:stretch>
        </p:blipFill>
        <p:spPr>
          <a:xfrm>
            <a:off x="10222523" y="1753863"/>
            <a:ext cx="1866168" cy="14769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973243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6</a:t>
            </a:fld>
            <a:endParaRPr lang="fa-IR" sz="1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0" y="210785"/>
            <a:ext cx="6321669" cy="2062103"/>
          </a:xfrm>
          <a:prstGeom prst="rect">
            <a:avLst/>
          </a:prstGeom>
          <a:noFill/>
        </p:spPr>
        <p:txBody>
          <a:bodyPr wrap="square" rtlCol="1">
            <a:spAutoFit/>
          </a:bodyPr>
          <a:lstStyle/>
          <a:p>
            <a:r>
              <a:rPr lang="en-US" sz="3200" b="1" dirty="0" smtClean="0">
                <a:latin typeface="Times New Roman" panose="02020603050405020304" pitchFamily="18" charset="0"/>
                <a:cs typeface="Times New Roman" panose="02020603050405020304" pitchFamily="18" charset="0"/>
              </a:rPr>
              <a:t>Refinish Car Paint:</a:t>
            </a:r>
          </a:p>
          <a:p>
            <a:endParaRPr lang="en-US" sz="3200" b="1" dirty="0" smtClean="0">
              <a:latin typeface="Times New Roman" panose="02020603050405020304" pitchFamily="18" charset="0"/>
              <a:cs typeface="Times New Roman" panose="02020603050405020304" pitchFamily="18" charset="0"/>
            </a:endParaRPr>
          </a:p>
          <a:p>
            <a:r>
              <a:rPr lang="en-US" sz="2800" b="1" dirty="0" smtClean="0">
                <a:solidFill>
                  <a:schemeClr val="bg1">
                    <a:lumMod val="95000"/>
                    <a:lumOff val="5000"/>
                  </a:schemeClr>
                </a:solidFill>
                <a:latin typeface="Times New Roman" panose="02020603050405020304" pitchFamily="18" charset="0"/>
                <a:cs typeface="Times New Roman" panose="02020603050405020304" pitchFamily="18" charset="0"/>
              </a:rPr>
              <a:t>2- Basecoat </a:t>
            </a:r>
          </a:p>
          <a:p>
            <a:endParaRPr lang="en-US" sz="32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 y="4295350"/>
            <a:ext cx="1755531" cy="523220"/>
          </a:xfrm>
          <a:prstGeom prst="rect">
            <a:avLst/>
          </a:prstGeom>
          <a:noFill/>
        </p:spPr>
        <p:txBody>
          <a:bodyPr wrap="square" rtlCol="1">
            <a:spAutoFit/>
          </a:bodyPr>
          <a:lstStyle/>
          <a:p>
            <a:r>
              <a:rPr lang="en-US" sz="2800" b="1" dirty="0" smtClean="0">
                <a:latin typeface="Times New Roman" panose="02020603050405020304" pitchFamily="18" charset="0"/>
                <a:cs typeface="Times New Roman" panose="02020603050405020304" pitchFamily="18" charset="0"/>
              </a:rPr>
              <a:t>Basecoat</a:t>
            </a:r>
            <a:endParaRPr lang="en-US" sz="3200" b="1" dirty="0">
              <a:latin typeface="Times New Roman" panose="02020603050405020304" pitchFamily="18" charset="0"/>
              <a:cs typeface="Times New Roman" panose="02020603050405020304" pitchFamily="18" charset="0"/>
            </a:endParaRPr>
          </a:p>
        </p:txBody>
      </p:sp>
      <p:sp>
        <p:nvSpPr>
          <p:cNvPr id="2" name="Left Brace 1"/>
          <p:cNvSpPr/>
          <p:nvPr/>
        </p:nvSpPr>
        <p:spPr>
          <a:xfrm>
            <a:off x="1580201" y="2558562"/>
            <a:ext cx="562707" cy="4123592"/>
          </a:xfrm>
          <a:prstGeom prst="leftBrace">
            <a:avLst/>
          </a:prstGeom>
        </p:spPr>
        <p:style>
          <a:lnRef idx="3">
            <a:schemeClr val="dk1"/>
          </a:lnRef>
          <a:fillRef idx="0">
            <a:schemeClr val="dk1"/>
          </a:fillRef>
          <a:effectRef idx="2">
            <a:schemeClr val="dk1"/>
          </a:effectRef>
          <a:fontRef idx="minor">
            <a:schemeClr val="tx1"/>
          </a:fontRef>
        </p:style>
        <p:txBody>
          <a:bodyPr rtlCol="1" anchor="ctr"/>
          <a:lstStyle/>
          <a:p>
            <a:pPr algn="ctr"/>
            <a:endParaRPr lang="fa-IR"/>
          </a:p>
        </p:txBody>
      </p:sp>
      <p:sp>
        <p:nvSpPr>
          <p:cNvPr id="7" name="Rectangle 6"/>
          <p:cNvSpPr/>
          <p:nvPr/>
        </p:nvSpPr>
        <p:spPr>
          <a:xfrm>
            <a:off x="1755530" y="2558562"/>
            <a:ext cx="8100647" cy="369332"/>
          </a:xfrm>
          <a:prstGeom prst="rect">
            <a:avLst/>
          </a:prstGeom>
        </p:spPr>
        <p:txBody>
          <a:bodyPr wrap="square">
            <a:spAutoFit/>
          </a:bodyPr>
          <a:lstStyle/>
          <a:p>
            <a:pPr algn="justLow"/>
            <a:r>
              <a:rPr lang="en-US" dirty="0">
                <a:solidFill>
                  <a:srgbClr val="001D35"/>
                </a:solidFill>
                <a:latin typeface="Google Sans"/>
              </a:rPr>
              <a:t> </a:t>
            </a:r>
            <a:endParaRPr lang="fa-IR" sz="1400" dirty="0">
              <a:latin typeface="Times New Roman" panose="02020603050405020304" pitchFamily="18" charset="0"/>
              <a:cs typeface="Times New Roman" panose="02020603050405020304" pitchFamily="18" charset="0"/>
            </a:endParaRPr>
          </a:p>
        </p:txBody>
      </p:sp>
      <p:sp>
        <p:nvSpPr>
          <p:cNvPr id="3" name="Rectangle 2"/>
          <p:cNvSpPr/>
          <p:nvPr/>
        </p:nvSpPr>
        <p:spPr>
          <a:xfrm>
            <a:off x="1891810" y="1276757"/>
            <a:ext cx="8052290" cy="1077218"/>
          </a:xfrm>
          <a:prstGeom prst="rect">
            <a:avLst/>
          </a:prstGeom>
        </p:spPr>
        <p:txBody>
          <a:bodyPr wrap="square">
            <a:spAutoFit/>
          </a:bodyPr>
          <a:lstStyle/>
          <a:p>
            <a:pPr algn="justLow"/>
            <a:r>
              <a:rPr lang="en-US" sz="1600" dirty="0">
                <a:latin typeface="Times New Roman" panose="02020603050405020304" pitchFamily="18" charset="0"/>
                <a:cs typeface="Times New Roman" panose="02020603050405020304" pitchFamily="18" charset="0"/>
              </a:rPr>
              <a:t>Car basecoat paint is the layer of paint that provides the primary color to a vehicle. It's applied after the primer and before the clear coat, and it's responsible for the visual appearance of the car's color. Basecoat paints come in various finishes, including solid, metallic, and pearlescent options. </a:t>
            </a:r>
            <a:endParaRPr lang="fa-IR" sz="16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2115661" y="2688876"/>
            <a:ext cx="7633851"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r>
              <a:rPr lang="en-US" sz="2400" b="1" dirty="0" smtClean="0">
                <a:latin typeface="Times New Roman" panose="02020603050405020304" pitchFamily="18" charset="0"/>
                <a:cs typeface="Times New Roman" panose="02020603050405020304" pitchFamily="18" charset="0"/>
              </a:rPr>
              <a:t>Alkyd </a:t>
            </a:r>
            <a:r>
              <a:rPr lang="en-US" sz="2400" b="1" dirty="0" smtClean="0">
                <a:latin typeface="Times New Roman" panose="02020603050405020304" pitchFamily="18" charset="0"/>
                <a:cs typeface="Times New Roman" panose="02020603050405020304" pitchFamily="18" charset="0"/>
              </a:rPr>
              <a:t>Paint</a:t>
            </a:r>
            <a:endParaRPr lang="en-US" sz="2400"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2115662" y="3442426"/>
            <a:ext cx="763385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r>
              <a:rPr lang="en-US" sz="2400" b="1" dirty="0" smtClean="0">
                <a:latin typeface="Times New Roman" panose="02020603050405020304" pitchFamily="18" charset="0"/>
                <a:cs typeface="Times New Roman" panose="02020603050405020304" pitchFamily="18" charset="0"/>
              </a:rPr>
              <a:t>Nitrocellulose </a:t>
            </a:r>
            <a:r>
              <a:rPr lang="en-US" sz="2400" b="1" dirty="0" smtClean="0">
                <a:latin typeface="Times New Roman" panose="02020603050405020304" pitchFamily="18" charset="0"/>
                <a:cs typeface="Times New Roman" panose="02020603050405020304" pitchFamily="18" charset="0"/>
              </a:rPr>
              <a:t>Paint</a:t>
            </a:r>
            <a:endParaRPr lang="en-US" sz="2400" b="1"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30" name="TextBox 29"/>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32" name="TextBox 31"/>
          <p:cNvSpPr txBox="1"/>
          <p:nvPr/>
        </p:nvSpPr>
        <p:spPr>
          <a:xfrm>
            <a:off x="2115661" y="4358748"/>
            <a:ext cx="5357273"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r>
              <a:rPr lang="en-US" sz="2400" b="1" dirty="0" smtClean="0">
                <a:latin typeface="Times New Roman" panose="02020603050405020304" pitchFamily="18" charset="0"/>
                <a:cs typeface="Times New Roman" panose="02020603050405020304" pitchFamily="18" charset="0"/>
              </a:rPr>
              <a:t>2K PU Solid Paint</a:t>
            </a:r>
            <a:endParaRPr lang="en-US" sz="2400" b="1"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2115662" y="5167642"/>
            <a:ext cx="763385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r>
              <a:rPr lang="en-US" sz="2400" b="1" dirty="0" smtClean="0">
                <a:latin typeface="Times New Roman" panose="02020603050405020304" pitchFamily="18" charset="0"/>
                <a:cs typeface="Times New Roman" panose="02020603050405020304" pitchFamily="18" charset="0"/>
              </a:rPr>
              <a:t>Metallic Basecoat Paint</a:t>
            </a:r>
            <a:endParaRPr lang="en-US" sz="2400" b="1" dirty="0">
              <a:latin typeface="Times New Roman" panose="02020603050405020304" pitchFamily="18" charset="0"/>
              <a:cs typeface="Times New Roman" panose="02020603050405020304" pitchFamily="18" charset="0"/>
            </a:endParaRPr>
          </a:p>
        </p:txBody>
      </p:sp>
      <p:sp>
        <p:nvSpPr>
          <p:cNvPr id="34" name="TextBox 33"/>
          <p:cNvSpPr txBox="1"/>
          <p:nvPr/>
        </p:nvSpPr>
        <p:spPr>
          <a:xfrm>
            <a:off x="2115662" y="6040161"/>
            <a:ext cx="5357271"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1">
            <a:spAutoFit/>
          </a:bodyPr>
          <a:lstStyle/>
          <a:p>
            <a:r>
              <a:rPr lang="en-US" sz="2400" b="1" dirty="0" smtClean="0">
                <a:latin typeface="Times New Roman" panose="02020603050405020304" pitchFamily="18" charset="0"/>
                <a:cs typeface="Times New Roman" panose="02020603050405020304" pitchFamily="18" charset="0"/>
              </a:rPr>
              <a:t>Pearlescent Basecoat Paint</a:t>
            </a:r>
            <a:endParaRPr lang="en-US" sz="2400" b="1" dirty="0">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a:blip r:embed="rId4"/>
          <a:stretch>
            <a:fillRect/>
          </a:stretch>
        </p:blipFill>
        <p:spPr>
          <a:xfrm>
            <a:off x="7472934" y="3663657"/>
            <a:ext cx="1507755" cy="14245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Picture 23"/>
          <p:cNvPicPr>
            <a:picLocks noChangeAspect="1"/>
          </p:cNvPicPr>
          <p:nvPr/>
        </p:nvPicPr>
        <p:blipFill>
          <a:blip r:embed="rId5"/>
          <a:stretch>
            <a:fillRect/>
          </a:stretch>
        </p:blipFill>
        <p:spPr>
          <a:xfrm>
            <a:off x="9760175" y="4358748"/>
            <a:ext cx="1556938" cy="13145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5" name="Picture 34"/>
          <p:cNvPicPr>
            <a:picLocks noChangeAspect="1"/>
          </p:cNvPicPr>
          <p:nvPr/>
        </p:nvPicPr>
        <p:blipFill>
          <a:blip r:embed="rId6"/>
          <a:stretch>
            <a:fillRect/>
          </a:stretch>
        </p:blipFill>
        <p:spPr>
          <a:xfrm>
            <a:off x="7509623" y="5316984"/>
            <a:ext cx="1496814" cy="14463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6" name="Picture 35"/>
          <p:cNvPicPr>
            <a:picLocks noChangeAspect="1"/>
          </p:cNvPicPr>
          <p:nvPr/>
        </p:nvPicPr>
        <p:blipFill>
          <a:blip r:embed="rId7"/>
          <a:stretch>
            <a:fillRect/>
          </a:stretch>
        </p:blipFill>
        <p:spPr>
          <a:xfrm>
            <a:off x="9739898" y="2490813"/>
            <a:ext cx="1576139" cy="13928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817813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7</a:t>
            </a:fld>
            <a:endParaRPr lang="fa-IR" sz="12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0" y="210785"/>
            <a:ext cx="6321669" cy="1446550"/>
          </a:xfrm>
          <a:prstGeom prst="rect">
            <a:avLst/>
          </a:prstGeom>
          <a:noFill/>
        </p:spPr>
        <p:txBody>
          <a:bodyPr wrap="square" rtlCol="1">
            <a:spAutoFit/>
          </a:bodyPr>
          <a:lstStyle/>
          <a:p>
            <a:r>
              <a:rPr lang="en-US" sz="3200" b="1" dirty="0" smtClean="0">
                <a:latin typeface="Times New Roman" panose="02020603050405020304" pitchFamily="18" charset="0"/>
                <a:cs typeface="Times New Roman" panose="02020603050405020304" pitchFamily="18" charset="0"/>
              </a:rPr>
              <a:t>Refinish Car Paint:</a:t>
            </a:r>
          </a:p>
          <a:p>
            <a:endParaRPr lang="en-US" sz="3200" b="1" dirty="0" smtClean="0">
              <a:latin typeface="Times New Roman" panose="02020603050405020304" pitchFamily="18" charset="0"/>
              <a:cs typeface="Times New Roman" panose="02020603050405020304" pitchFamily="18" charset="0"/>
            </a:endParaRPr>
          </a:p>
          <a:p>
            <a:r>
              <a:rPr lang="en-US" sz="2400" b="1" dirty="0" smtClean="0">
                <a:solidFill>
                  <a:schemeClr val="bg1">
                    <a:lumMod val="95000"/>
                    <a:lumOff val="5000"/>
                  </a:schemeClr>
                </a:solidFill>
                <a:latin typeface="Times New Roman" panose="02020603050405020304" pitchFamily="18" charset="0"/>
                <a:cs typeface="Times New Roman" panose="02020603050405020304" pitchFamily="18" charset="0"/>
              </a:rPr>
              <a:t>2-1- Nitrocellulose and Alkyd Paint</a:t>
            </a:r>
            <a:endParaRPr lang="en-US" sz="24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755530" y="2558562"/>
            <a:ext cx="8100647" cy="369332"/>
          </a:xfrm>
          <a:prstGeom prst="rect">
            <a:avLst/>
          </a:prstGeom>
        </p:spPr>
        <p:txBody>
          <a:bodyPr wrap="square">
            <a:spAutoFit/>
          </a:bodyPr>
          <a:lstStyle/>
          <a:p>
            <a:pPr algn="justLow"/>
            <a:r>
              <a:rPr lang="en-US" dirty="0">
                <a:solidFill>
                  <a:srgbClr val="001D35"/>
                </a:solidFill>
                <a:latin typeface="Google Sans"/>
              </a:rPr>
              <a:t> </a:t>
            </a:r>
            <a:endParaRPr lang="fa-IR" sz="1400"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30" name="TextBox 29"/>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4"/>
          <a:stretch>
            <a:fillRect/>
          </a:stretch>
        </p:blipFill>
        <p:spPr>
          <a:xfrm>
            <a:off x="9856177" y="1432655"/>
            <a:ext cx="1799499" cy="15901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p:cNvSpPr/>
          <p:nvPr/>
        </p:nvSpPr>
        <p:spPr>
          <a:xfrm>
            <a:off x="112834" y="1587406"/>
            <a:ext cx="9341828" cy="738664"/>
          </a:xfrm>
          <a:prstGeom prst="rect">
            <a:avLst/>
          </a:prstGeom>
        </p:spPr>
        <p:txBody>
          <a:bodyPr wrap="square">
            <a:spAutoFit/>
          </a:bodyPr>
          <a:lstStyle/>
          <a:p>
            <a:pPr algn="justLow"/>
            <a:r>
              <a:rPr lang="en-US" sz="1400" dirty="0">
                <a:latin typeface="Times New Roman" panose="02020603050405020304" pitchFamily="18" charset="0"/>
                <a:cs typeface="Times New Roman" panose="02020603050405020304" pitchFamily="18" charset="0"/>
              </a:rPr>
              <a:t>Nitrocellulose </a:t>
            </a:r>
            <a:r>
              <a:rPr lang="en-US" sz="1400" dirty="0" smtClean="0">
                <a:latin typeface="Times New Roman" panose="02020603050405020304" pitchFamily="18" charset="0"/>
                <a:cs typeface="Times New Roman" panose="02020603050405020304" pitchFamily="18" charset="0"/>
              </a:rPr>
              <a:t>paint</a:t>
            </a:r>
            <a:r>
              <a:rPr lang="en-US" sz="1400" dirty="0">
                <a:latin typeface="Times New Roman" panose="02020603050405020304" pitchFamily="18" charset="0"/>
                <a:cs typeface="Times New Roman" panose="02020603050405020304" pitchFamily="18" charset="0"/>
              </a:rPr>
              <a:t> offers quick drying and easy repair, making it suitable for certain applications like </a:t>
            </a:r>
            <a:r>
              <a:rPr lang="en-US" sz="1400" dirty="0" smtClean="0">
                <a:latin typeface="Times New Roman" panose="02020603050405020304" pitchFamily="18" charset="0"/>
                <a:cs typeface="Times New Roman" panose="02020603050405020304" pitchFamily="18" charset="0"/>
              </a:rPr>
              <a:t>automotive and wood paint.</a:t>
            </a:r>
            <a:r>
              <a:rPr lang="en-US" sz="1400" dirty="0">
                <a:latin typeface="Times New Roman" panose="02020603050405020304" pitchFamily="18" charset="0"/>
                <a:cs typeface="Times New Roman" panose="02020603050405020304" pitchFamily="18" charset="0"/>
              </a:rPr>
              <a:t> However, it's prone to yellowing, sunlight damage, and is highly flammable. Its </a:t>
            </a:r>
            <a:r>
              <a:rPr lang="en-US" sz="1400" dirty="0" smtClean="0">
                <a:latin typeface="Times New Roman" panose="02020603050405020304" pitchFamily="18" charset="0"/>
                <a:cs typeface="Times New Roman" panose="02020603050405020304" pitchFamily="18" charset="0"/>
              </a:rPr>
              <a:t>high V.O.C content </a:t>
            </a:r>
            <a:r>
              <a:rPr lang="en-US" sz="1400" dirty="0">
                <a:latin typeface="Times New Roman" panose="02020603050405020304" pitchFamily="18" charset="0"/>
                <a:cs typeface="Times New Roman" panose="02020603050405020304" pitchFamily="18" charset="0"/>
              </a:rPr>
              <a:t>also necessitates good ventilation during application. </a:t>
            </a:r>
            <a:endParaRPr lang="fa-IR" sz="14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112834" y="2512395"/>
            <a:ext cx="6321669" cy="461665"/>
          </a:xfrm>
          <a:prstGeom prst="rect">
            <a:avLst/>
          </a:prstGeom>
          <a:noFill/>
        </p:spPr>
        <p:txBody>
          <a:bodyPr wrap="square" rtlCol="1">
            <a:spAutoFit/>
          </a:bodyPr>
          <a:lstStyle/>
          <a:p>
            <a:r>
              <a:rPr lang="en-US" sz="2400" b="1" dirty="0" smtClean="0">
                <a:solidFill>
                  <a:schemeClr val="bg1">
                    <a:lumMod val="95000"/>
                    <a:lumOff val="5000"/>
                  </a:schemeClr>
                </a:solidFill>
                <a:latin typeface="Times New Roman" panose="02020603050405020304" pitchFamily="18" charset="0"/>
                <a:cs typeface="Times New Roman" panose="02020603050405020304" pitchFamily="18" charset="0"/>
              </a:rPr>
              <a:t>2-2- Polyurethane Paint (Solid Paint)</a:t>
            </a:r>
            <a:endParaRPr lang="en-US" sz="2400" b="1" dirty="0">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5"/>
          <a:stretch>
            <a:fillRect/>
          </a:stretch>
        </p:blipFill>
        <p:spPr>
          <a:xfrm>
            <a:off x="9856177" y="4373385"/>
            <a:ext cx="1890558" cy="15400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112834" y="3922068"/>
            <a:ext cx="9347689" cy="2893100"/>
          </a:xfrm>
          <a:prstGeom prst="rect">
            <a:avLst/>
          </a:prstGeom>
        </p:spPr>
        <p:txBody>
          <a:bodyPr wrap="square">
            <a:spAutoFit/>
          </a:bodyPr>
          <a:lstStyle/>
          <a:p>
            <a:pPr algn="justLow" fontAlgn="base"/>
            <a:r>
              <a:rPr lang="en-US" sz="1400" b="1" u="sng" dirty="0">
                <a:latin typeface="Times New Roman" panose="02020603050405020304" pitchFamily="18" charset="0"/>
                <a:cs typeface="Times New Roman" panose="02020603050405020304" pitchFamily="18" charset="0"/>
              </a:rPr>
              <a:t>Durability</a:t>
            </a:r>
          </a:p>
          <a:p>
            <a:pPr algn="justLow" fontAlgn="base"/>
            <a:r>
              <a:rPr lang="en-US" sz="1400" dirty="0">
                <a:latin typeface="Times New Roman" panose="02020603050405020304" pitchFamily="18" charset="0"/>
                <a:cs typeface="Times New Roman" panose="02020603050405020304" pitchFamily="18" charset="0"/>
              </a:rPr>
              <a:t>To start, urethane is highly durable and resistant to scratches, chipping, and fading. This makes it an ideal choice for cars that are frequently driven and exposed to the elements.</a:t>
            </a:r>
          </a:p>
          <a:p>
            <a:pPr algn="justLow" fontAlgn="base"/>
            <a:r>
              <a:rPr lang="en-US" sz="1400" b="1" u="sng" dirty="0">
                <a:latin typeface="Times New Roman" panose="02020603050405020304" pitchFamily="18" charset="0"/>
                <a:cs typeface="Times New Roman" panose="02020603050405020304" pitchFamily="18" charset="0"/>
              </a:rPr>
              <a:t>Color Retention</a:t>
            </a:r>
          </a:p>
          <a:p>
            <a:pPr algn="justLow" fontAlgn="base"/>
            <a:r>
              <a:rPr lang="en-US" sz="1400" dirty="0">
                <a:latin typeface="Times New Roman" panose="02020603050405020304" pitchFamily="18" charset="0"/>
                <a:cs typeface="Times New Roman" panose="02020603050405020304" pitchFamily="18" charset="0"/>
              </a:rPr>
              <a:t>Along those lines, urethane paint is also known for its excellent color retention. This means that the color of your car will stay vibrant and bright for years to come. </a:t>
            </a:r>
            <a:r>
              <a:rPr lang="en-US" sz="1400" dirty="0" smtClean="0">
                <a:latin typeface="Times New Roman" panose="02020603050405020304" pitchFamily="18" charset="0"/>
                <a:cs typeface="Times New Roman" panose="02020603050405020304" pitchFamily="18" charset="0"/>
              </a:rPr>
              <a:t>At paints for cars</a:t>
            </a:r>
            <a:r>
              <a:rPr lang="en-US" sz="1400" dirty="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our urethane paints provide UV resistance to maintain the colors for the best long-lasting results!</a:t>
            </a:r>
          </a:p>
          <a:p>
            <a:pPr algn="justLow" fontAlgn="base"/>
            <a:r>
              <a:rPr lang="en-US" sz="1400" b="1" u="sng" dirty="0">
                <a:latin typeface="Times New Roman" panose="02020603050405020304" pitchFamily="18" charset="0"/>
                <a:cs typeface="Times New Roman" panose="02020603050405020304" pitchFamily="18" charset="0"/>
              </a:rPr>
              <a:t>Versatility</a:t>
            </a:r>
          </a:p>
          <a:p>
            <a:pPr algn="justLow" fontAlgn="base"/>
            <a:r>
              <a:rPr lang="en-US" sz="1400" dirty="0">
                <a:latin typeface="Times New Roman" panose="02020603050405020304" pitchFamily="18" charset="0"/>
                <a:cs typeface="Times New Roman" panose="02020603050405020304" pitchFamily="18" charset="0"/>
              </a:rPr>
              <a:t>It’s also worth noting that urethane car paint is very versatile. This means that urethane paint can be used on a variety of surfaces, including metal, plastic, and fiberglass. As a result, urethane is an excellent choice for painting cars with a variety of materials.</a:t>
            </a:r>
          </a:p>
          <a:p>
            <a:pPr algn="justLow" fontAlgn="base"/>
            <a:r>
              <a:rPr lang="en-US" sz="1400" b="1" u="sng" dirty="0">
                <a:latin typeface="Times New Roman" panose="02020603050405020304" pitchFamily="18" charset="0"/>
                <a:cs typeface="Times New Roman" panose="02020603050405020304" pitchFamily="18" charset="0"/>
              </a:rPr>
              <a:t>High Gloss Finish</a:t>
            </a:r>
          </a:p>
          <a:p>
            <a:pPr algn="justLow" fontAlgn="base"/>
            <a:r>
              <a:rPr lang="en-US" sz="1400" dirty="0">
                <a:latin typeface="Times New Roman" panose="02020603050405020304" pitchFamily="18" charset="0"/>
                <a:cs typeface="Times New Roman" panose="02020603050405020304" pitchFamily="18" charset="0"/>
              </a:rPr>
              <a:t>Urethane paint produces a high gloss finish that looks fantastic on cars, giving them a sleek and polished appearance. </a:t>
            </a:r>
            <a:endParaRPr lang="en-US" sz="1400" b="0" i="0" dirty="0">
              <a:effectLst/>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6"/>
          <a:stretch>
            <a:fillRect/>
          </a:stretch>
        </p:blipFill>
        <p:spPr>
          <a:xfrm>
            <a:off x="5790479" y="2340255"/>
            <a:ext cx="2627433" cy="15011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5834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8</a:t>
            </a:fld>
            <a:endParaRPr lang="fa-IR" sz="1200"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30" name="TextBox 29"/>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156795" y="339234"/>
            <a:ext cx="6321669" cy="1200329"/>
          </a:xfrm>
          <a:prstGeom prst="rect">
            <a:avLst/>
          </a:prstGeom>
          <a:noFill/>
        </p:spPr>
        <p:txBody>
          <a:bodyPr wrap="square" rtlCol="1">
            <a:spAutoFit/>
          </a:bodyPr>
          <a:lstStyle/>
          <a:p>
            <a:r>
              <a:rPr lang="en-US" sz="2400" b="1" dirty="0">
                <a:latin typeface="Times New Roman" panose="02020603050405020304" pitchFamily="18" charset="0"/>
                <a:cs typeface="Times New Roman" panose="02020603050405020304" pitchFamily="18" charset="0"/>
              </a:rPr>
              <a:t>Refinish Car Paint:</a:t>
            </a:r>
          </a:p>
          <a:p>
            <a:endParaRPr lang="en-US" sz="2400" b="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r>
              <a:rPr lang="en-US" sz="2400" b="1" dirty="0" smtClean="0">
                <a:solidFill>
                  <a:schemeClr val="bg1"/>
                </a:solidFill>
                <a:latin typeface="Times New Roman" panose="02020603050405020304" pitchFamily="18" charset="0"/>
                <a:cs typeface="Times New Roman" panose="02020603050405020304" pitchFamily="18" charset="0"/>
              </a:rPr>
              <a:t>2-3- </a:t>
            </a:r>
            <a:r>
              <a:rPr lang="en-US" sz="2400" b="1" dirty="0">
                <a:solidFill>
                  <a:schemeClr val="bg1"/>
                </a:solidFill>
                <a:latin typeface="Times New Roman" panose="02020603050405020304" pitchFamily="18" charset="0"/>
                <a:cs typeface="Times New Roman" panose="02020603050405020304" pitchFamily="18" charset="0"/>
              </a:rPr>
              <a:t>Metallic Basecoat Paint</a:t>
            </a:r>
            <a:endParaRPr lang="en-US" sz="2800" b="1" dirty="0">
              <a:solidFill>
                <a:schemeClr val="bg1"/>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4"/>
          <a:stretch>
            <a:fillRect/>
          </a:stretch>
        </p:blipFill>
        <p:spPr>
          <a:xfrm>
            <a:off x="7175925" y="748145"/>
            <a:ext cx="1899372" cy="1665685"/>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156794" y="1663814"/>
            <a:ext cx="6578113" cy="954107"/>
          </a:xfrm>
          <a:prstGeom prst="rect">
            <a:avLst/>
          </a:prstGeom>
        </p:spPr>
        <p:txBody>
          <a:bodyPr wrap="square">
            <a:spAutoFit/>
          </a:bodyPr>
          <a:lstStyle/>
          <a:p>
            <a:pPr algn="justLow"/>
            <a:r>
              <a:rPr lang="en-US" sz="1400" dirty="0">
                <a:latin typeface="Times New Roman" panose="02020603050405020304" pitchFamily="18" charset="0"/>
                <a:cs typeface="Times New Roman" panose="02020603050405020304" pitchFamily="18" charset="0"/>
              </a:rPr>
              <a:t>Metallic basecoat paint is a type of automotive paint that contains tiny, reflective metal flakes </a:t>
            </a:r>
            <a:r>
              <a:rPr lang="en-US" sz="1400" dirty="0" smtClean="0">
                <a:latin typeface="Times New Roman" panose="02020603050405020304" pitchFamily="18" charset="0"/>
                <a:cs typeface="Times New Roman" panose="02020603050405020304" pitchFamily="18" charset="0"/>
              </a:rPr>
              <a:t>giving </a:t>
            </a:r>
            <a:r>
              <a:rPr lang="en-US" sz="1400" dirty="0">
                <a:latin typeface="Times New Roman" panose="02020603050405020304" pitchFamily="18" charset="0"/>
                <a:cs typeface="Times New Roman" panose="02020603050405020304" pitchFamily="18" charset="0"/>
              </a:rPr>
              <a:t>it a shimmering, sparkling appearance. It's typically used as the color coat in a multi-stage paint system, requiring a clear coat to be applied on top for protection and a glossy finish. </a:t>
            </a:r>
            <a:endParaRPr lang="fa-IR" sz="14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879544" y="4585277"/>
            <a:ext cx="4467411" cy="196012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 name="Picture 9"/>
          <p:cNvPicPr>
            <a:picLocks noChangeAspect="1"/>
          </p:cNvPicPr>
          <p:nvPr/>
        </p:nvPicPr>
        <p:blipFill>
          <a:blip r:embed="rId6"/>
          <a:stretch>
            <a:fillRect/>
          </a:stretch>
        </p:blipFill>
        <p:spPr>
          <a:xfrm>
            <a:off x="1155737" y="2699301"/>
            <a:ext cx="3915026" cy="153916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p:cNvPicPr>
            <a:picLocks noChangeAspect="1"/>
          </p:cNvPicPr>
          <p:nvPr/>
        </p:nvPicPr>
        <p:blipFill>
          <a:blip r:embed="rId7"/>
          <a:stretch>
            <a:fillRect/>
          </a:stretch>
        </p:blipFill>
        <p:spPr>
          <a:xfrm>
            <a:off x="6500417" y="2698015"/>
            <a:ext cx="1351016" cy="156407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3" name="Picture 12"/>
          <p:cNvPicPr>
            <a:picLocks noChangeAspect="1"/>
          </p:cNvPicPr>
          <p:nvPr/>
        </p:nvPicPr>
        <p:blipFill>
          <a:blip r:embed="rId8"/>
          <a:stretch>
            <a:fillRect/>
          </a:stretch>
        </p:blipFill>
        <p:spPr>
          <a:xfrm>
            <a:off x="8397223" y="2689819"/>
            <a:ext cx="1356148" cy="155812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5" name="Picture 14"/>
          <p:cNvPicPr>
            <a:picLocks noChangeAspect="1"/>
          </p:cNvPicPr>
          <p:nvPr/>
        </p:nvPicPr>
        <p:blipFill>
          <a:blip r:embed="rId9"/>
          <a:stretch>
            <a:fillRect/>
          </a:stretch>
        </p:blipFill>
        <p:spPr>
          <a:xfrm>
            <a:off x="6443577" y="4585277"/>
            <a:ext cx="3364068" cy="198639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0687395"/>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267F6DD-CEE2-450A-9330-39EA59629BFB}" type="slidenum">
              <a:rPr lang="fa-IR" sz="1200" smtClean="0">
                <a:latin typeface="Times New Roman" panose="02020603050405020304" pitchFamily="18" charset="0"/>
                <a:cs typeface="Times New Roman" panose="02020603050405020304" pitchFamily="18" charset="0"/>
              </a:rPr>
              <a:t>9</a:t>
            </a:fld>
            <a:endParaRPr lang="fa-IR" sz="1200"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57220" y="101600"/>
            <a:ext cx="1308307" cy="646545"/>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5309" y="453905"/>
            <a:ext cx="1398026" cy="489527"/>
          </a:xfrm>
          <a:prstGeom prst="rect">
            <a:avLst/>
          </a:prstGeom>
        </p:spPr>
      </p:pic>
      <p:sp>
        <p:nvSpPr>
          <p:cNvPr id="30" name="TextBox 29"/>
          <p:cNvSpPr txBox="1"/>
          <p:nvPr/>
        </p:nvSpPr>
        <p:spPr>
          <a:xfrm>
            <a:off x="10150593" y="960581"/>
            <a:ext cx="1721559" cy="407804"/>
          </a:xfrm>
          <a:prstGeom prst="rect">
            <a:avLst/>
          </a:prstGeom>
          <a:noFill/>
        </p:spPr>
        <p:txBody>
          <a:bodyPr wrap="square" rtlCol="1">
            <a:spAutoFit/>
          </a:bodyPr>
          <a:lstStyle/>
          <a:p>
            <a:r>
              <a:rPr lang="fa-IR" sz="2000" b="1" dirty="0" smtClean="0">
                <a:solidFill>
                  <a:schemeClr val="bg1"/>
                </a:solidFill>
                <a:latin typeface="Times New Roman" panose="02020603050405020304" pitchFamily="18" charset="0"/>
                <a:cs typeface="Times New Roman" panose="02020603050405020304" pitchFamily="18" charset="0"/>
              </a:rPr>
              <a:t>صنایع رنگ مانگ</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86457" y="339234"/>
            <a:ext cx="6321669" cy="1200329"/>
          </a:xfrm>
          <a:prstGeom prst="rect">
            <a:avLst/>
          </a:prstGeom>
          <a:noFill/>
        </p:spPr>
        <p:txBody>
          <a:bodyPr wrap="square" rtlCol="1">
            <a:spAutoFit/>
          </a:bodyPr>
          <a:lstStyle/>
          <a:p>
            <a:r>
              <a:rPr lang="en-US" sz="2400" b="1" dirty="0">
                <a:latin typeface="Times New Roman" panose="02020603050405020304" pitchFamily="18" charset="0"/>
                <a:cs typeface="Times New Roman" panose="02020603050405020304" pitchFamily="18" charset="0"/>
              </a:rPr>
              <a:t>Refinish Car Paint:</a:t>
            </a:r>
          </a:p>
          <a:p>
            <a:endParaRPr lang="en-US" sz="2400" b="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r>
              <a:rPr lang="en-US" sz="2400" b="1" dirty="0" smtClean="0">
                <a:solidFill>
                  <a:schemeClr val="bg1"/>
                </a:solidFill>
                <a:latin typeface="Times New Roman" panose="02020603050405020304" pitchFamily="18" charset="0"/>
                <a:cs typeface="Times New Roman" panose="02020603050405020304" pitchFamily="18" charset="0"/>
              </a:rPr>
              <a:t>2-4- Pearlescent </a:t>
            </a:r>
            <a:r>
              <a:rPr lang="en-US" sz="2400" b="1" dirty="0">
                <a:solidFill>
                  <a:schemeClr val="bg1"/>
                </a:solidFill>
                <a:latin typeface="Times New Roman" panose="02020603050405020304" pitchFamily="18" charset="0"/>
                <a:cs typeface="Times New Roman" panose="02020603050405020304" pitchFamily="18" charset="0"/>
              </a:rPr>
              <a:t>Basecoat Paint</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2" name="Rectangle 1"/>
          <p:cNvSpPr/>
          <p:nvPr/>
        </p:nvSpPr>
        <p:spPr>
          <a:xfrm>
            <a:off x="156794" y="1663814"/>
            <a:ext cx="6578113" cy="1384995"/>
          </a:xfrm>
          <a:prstGeom prst="rect">
            <a:avLst/>
          </a:prstGeom>
        </p:spPr>
        <p:txBody>
          <a:bodyPr wrap="square">
            <a:spAutoFit/>
          </a:bodyPr>
          <a:lstStyle/>
          <a:p>
            <a:pPr algn="justLow"/>
            <a:r>
              <a:rPr lang="en-US" sz="1400" dirty="0">
                <a:latin typeface="Times New Roman" panose="02020603050405020304" pitchFamily="18" charset="0"/>
                <a:cs typeface="Times New Roman" panose="02020603050405020304" pitchFamily="18" charset="0"/>
              </a:rPr>
              <a:t>Pearlescent basecoat paint is a type of automotive paint that creates a shimmering, iridescent effect, often resembling the look of pearls or mother-of-pearl. It achieves this by incorporating </a:t>
            </a:r>
            <a:r>
              <a:rPr lang="en-US" sz="1400" dirty="0">
                <a:latin typeface="Times New Roman" panose="02020603050405020304" pitchFamily="18" charset="0"/>
                <a:cs typeface="Times New Roman" panose="02020603050405020304" pitchFamily="18" charset="0"/>
                <a:hlinkClick r:id="rId4"/>
              </a:rPr>
              <a:t>tiny, light-reflecting particles</a:t>
            </a:r>
            <a:r>
              <a:rPr lang="en-US" sz="1400" dirty="0">
                <a:latin typeface="Times New Roman" panose="02020603050405020304" pitchFamily="18" charset="0"/>
                <a:cs typeface="Times New Roman" panose="02020603050405020304" pitchFamily="18" charset="0"/>
              </a:rPr>
              <a:t>, such as </a:t>
            </a:r>
            <a:r>
              <a:rPr lang="en-US" sz="1400" dirty="0">
                <a:latin typeface="Times New Roman" panose="02020603050405020304" pitchFamily="18" charset="0"/>
                <a:cs typeface="Times New Roman" panose="02020603050405020304" pitchFamily="18" charset="0"/>
                <a:hlinkClick r:id="rId5"/>
              </a:rPr>
              <a:t>mica flakes</a:t>
            </a:r>
            <a:r>
              <a:rPr lang="en-US" sz="1400" dirty="0">
                <a:latin typeface="Times New Roman" panose="02020603050405020304" pitchFamily="18" charset="0"/>
                <a:cs typeface="Times New Roman" panose="02020603050405020304" pitchFamily="18" charset="0"/>
              </a:rPr>
              <a:t>, into the paint, which scatter and reflect light in a way that produces a subtle color shift depending on the viewing angle. This effect is distinct from metallic paint, which uses metal flakes to achieve a different kind of sparkle. </a:t>
            </a:r>
            <a:endParaRPr lang="fa-IR" sz="1400" dirty="0">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6"/>
          <a:stretch>
            <a:fillRect/>
          </a:stretch>
        </p:blipFill>
        <p:spPr>
          <a:xfrm>
            <a:off x="7773677" y="1348053"/>
            <a:ext cx="2047479" cy="1700756"/>
          </a:xfrm>
          <a:prstGeom prst="rect">
            <a:avLst/>
          </a:prstGeom>
        </p:spPr>
      </p:pic>
      <p:pic>
        <p:nvPicPr>
          <p:cNvPr id="3" name="Picture 2"/>
          <p:cNvPicPr>
            <a:picLocks noChangeAspect="1"/>
          </p:cNvPicPr>
          <p:nvPr/>
        </p:nvPicPr>
        <p:blipFill>
          <a:blip r:embed="rId7"/>
          <a:stretch>
            <a:fillRect/>
          </a:stretch>
        </p:blipFill>
        <p:spPr>
          <a:xfrm>
            <a:off x="6452182" y="3409703"/>
            <a:ext cx="4991682" cy="1541379"/>
          </a:xfrm>
          <a:prstGeom prst="rect">
            <a:avLst/>
          </a:prstGeom>
        </p:spPr>
      </p:pic>
      <p:pic>
        <p:nvPicPr>
          <p:cNvPr id="4" name="Picture 3"/>
          <p:cNvPicPr>
            <a:picLocks noChangeAspect="1"/>
          </p:cNvPicPr>
          <p:nvPr/>
        </p:nvPicPr>
        <p:blipFill>
          <a:blip r:embed="rId8"/>
          <a:stretch>
            <a:fillRect/>
          </a:stretch>
        </p:blipFill>
        <p:spPr>
          <a:xfrm>
            <a:off x="6452169" y="4950687"/>
            <a:ext cx="4991683" cy="1297713"/>
          </a:xfrm>
          <a:prstGeom prst="rect">
            <a:avLst/>
          </a:prstGeom>
        </p:spPr>
      </p:pic>
      <p:pic>
        <p:nvPicPr>
          <p:cNvPr id="2050" name="Picture 2" descr="Couleurs Crysta Interferenc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7870" y="3331566"/>
            <a:ext cx="5069121" cy="3075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cxnSp>
        <p:nvCxnSpPr>
          <p:cNvPr id="9" name="Straight Connector 8"/>
          <p:cNvCxnSpPr/>
          <p:nvPr/>
        </p:nvCxnSpPr>
        <p:spPr>
          <a:xfrm flipH="1">
            <a:off x="2493818" y="3409705"/>
            <a:ext cx="9237" cy="2997129"/>
          </a:xfrm>
          <a:prstGeom prst="line">
            <a:avLst/>
          </a:prstGeom>
          <a:ln>
            <a:solidFill>
              <a:schemeClr val="tx1"/>
            </a:solidFill>
          </a:ln>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flipH="1">
            <a:off x="4185404" y="3409704"/>
            <a:ext cx="9237" cy="2997129"/>
          </a:xfrm>
          <a:prstGeom prst="line">
            <a:avLst/>
          </a:prstGeom>
          <a:ln>
            <a:solidFill>
              <a:schemeClr val="tx1"/>
            </a:solidFill>
          </a:ln>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a:xfrm flipH="1">
            <a:off x="807870" y="4841789"/>
            <a:ext cx="5069121" cy="0"/>
          </a:xfrm>
          <a:prstGeom prst="line">
            <a:avLst/>
          </a:prstGeom>
          <a:ln>
            <a:solidFill>
              <a:schemeClr val="tx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950342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766</TotalTime>
  <Words>317</Words>
  <Application>Microsoft Office PowerPoint</Application>
  <PresentationFormat>Widescreen</PresentationFormat>
  <Paragraphs>112</Paragraphs>
  <Slides>11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2  Nazanin</vt:lpstr>
      <vt:lpstr>Arial</vt:lpstr>
      <vt:lpstr>Calibri</vt:lpstr>
      <vt:lpstr>Century Gothic</vt:lpstr>
      <vt:lpstr>Google Sans</vt:lpstr>
      <vt:lpstr>Tahoma</vt:lpstr>
      <vt:lpstr>Times New Roman</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196</cp:revision>
  <dcterms:created xsi:type="dcterms:W3CDTF">2025-08-18T04:34:22Z</dcterms:created>
  <dcterms:modified xsi:type="dcterms:W3CDTF">2025-08-20T12:54:10Z</dcterms:modified>
</cp:coreProperties>
</file>